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64" r:id="rId4"/>
    <p:sldId id="261" r:id="rId5"/>
    <p:sldId id="259" r:id="rId6"/>
    <p:sldId id="282" r:id="rId7"/>
    <p:sldId id="270" r:id="rId8"/>
    <p:sldId id="283" r:id="rId9"/>
    <p:sldId id="284" r:id="rId10"/>
    <p:sldId id="285" r:id="rId11"/>
    <p:sldId id="275" r:id="rId12"/>
    <p:sldId id="281" r:id="rId13"/>
    <p:sldId id="268" r:id="rId14"/>
    <p:sldId id="269" r:id="rId15"/>
    <p:sldId id="260" r:id="rId16"/>
    <p:sldId id="271" r:id="rId17"/>
    <p:sldId id="272" r:id="rId18"/>
    <p:sldId id="274" r:id="rId19"/>
    <p:sldId id="276" r:id="rId20"/>
    <p:sldId id="277" r:id="rId21"/>
    <p:sldId id="278" r:id="rId22"/>
    <p:sldId id="279" r:id="rId23"/>
    <p:sldId id="280" r:id="rId24"/>
    <p:sldId id="265" r:id="rId25"/>
  </p:sldIdLst>
  <p:sldSz cx="12192000" cy="6858000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81" autoAdjust="0"/>
    <p:restoredTop sz="95847" autoAdjust="0"/>
  </p:normalViewPr>
  <p:slideViewPr>
    <p:cSldViewPr>
      <p:cViewPr varScale="1">
        <p:scale>
          <a:sx n="96" d="100"/>
          <a:sy n="96" d="100"/>
        </p:scale>
        <p:origin x="643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910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EE562-E05A-4626-B3AF-5F0B868819D9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519D9-560B-443C-B598-BE18CE88D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290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519D9-560B-443C-B598-BE18CE88D99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42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267001-F5EE-4B01-ADD9-95392EA1E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4CC777-6BA2-40D2-9A82-AD403FA4F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FA2BC8-F9FC-47B4-B94E-984652D79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158127-7E67-4DC3-A9CF-380C6A5B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CFB686-854A-4D91-AAF2-24DD33CC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67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2ECE69F-178E-4786-B1D6-461B25E3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DB0CCE-2BB7-4FE6-9F6D-0F849019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60DEABB-F5A0-404E-81BE-A2C6C1A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56E4A42-AE58-43D5-A1E5-C2A90FAE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4495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6000" y="2079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val="154497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6000" y="2034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val="185377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id="{0B504799-5A5B-4904-96F0-E39EDC02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19263"/>
            <a:ext cx="12192000" cy="513873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29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A0536-C2F3-45FD-BCE9-A7664FF11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DCB672-9A39-4592-A702-905A663D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00B59B-B30F-4BCA-BF7C-138210157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11AE46-CD71-40A2-B051-FED4CF25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7D472E-4D2E-4B58-B26C-A5C6E9B9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590CE5-E95F-4274-817F-D56AE118E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6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9CC03-CB65-4A4C-90D3-F02B507A0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4C3BF4E-7FD7-4E97-ADD2-17103BBDAF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CE1139-B009-4241-B0C4-BF93CB876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1306DD-CDF6-4C8F-8EAA-8585BA36E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E83B16-91E8-4F91-A8A9-2286EF49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500BC4-2676-4C2C-A56B-8495420F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06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FDEE6-9163-4FA6-9C33-9D0B1D96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CFD921-B66F-4B9F-8D0C-B14325FE9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DD6FEE-737C-4DE7-A07A-B8500FB8C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8FE9F1-30AE-46C1-A8C8-4B7D5FFC7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45E6A3-691A-440E-94B6-E4165602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7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B71DFBC-935C-41DF-9AF9-A79F2BD809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FC04AF-1DA1-4817-ACF7-5A110AD3A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DFD425-2E61-4F50-9A02-6256A3497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833F48-4BE3-401E-8EAC-ED423D3D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E6C580-1988-45AF-BDB1-7BCACEB9D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81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tx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1451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4488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>
            <a:extLst>
              <a:ext uri="{FF2B5EF4-FFF2-40B4-BE49-F238E27FC236}">
                <a16:creationId xmlns:a16="http://schemas.microsoft.com/office/drawing/2014/main" id="{5172288B-DE9D-43F6-AE1D-DFA58F3C84F8}"/>
              </a:ext>
            </a:extLst>
          </p:cNvPr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7882EBE0-0097-4756-884D-F8521A0145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0513" y="233363"/>
            <a:ext cx="5805487" cy="648017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BD000A37-5141-407E-A504-C96A5627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EE674FD9-79E8-4C83-8018-2847114B94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35413" y="2528888"/>
            <a:ext cx="7426325" cy="238442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8826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31BDB-50F3-43CA-877E-F9C7672D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74453DF6-9509-45CB-BD4E-84F90C1C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AF27442-62D0-4CA6-81B4-B7FDDA51A9A2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1FD6AC4-0F96-4D40-B8AD-EF85E9EDE11D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73640FF5-D492-4210-9DE4-D7B66426125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062B47E0-EF90-4ECC-A73E-6E5DA1F62FCD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2FC4DE4B-558A-425B-A23E-B63E935335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D1C3AA05-E7C7-4C27-A908-2E47AFEBA600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D94BF255-53E4-439B-83D0-7DE93A9900DD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:a16="http://schemas.microsoft.com/office/drawing/2014/main" id="{E38044D4-D5F4-4E1E-8B74-E24D6E7B2929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58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81E132A-DAAE-4C5A-9799-9BEDDD0FBE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5ABEC81-0435-44F8-AC84-9AA06776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E9A5681-179B-43EF-A41E-7921E27CA6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124075"/>
            <a:ext cx="10515600" cy="15303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815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F8FE08DD-35D4-4F6D-9D3E-895549AFA462}"/>
              </a:ext>
            </a:extLst>
          </p:cNvPr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7EF7D0-8129-458F-9F1A-BA56AAF6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3447F0-A2FC-4139-A746-423895CBB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9075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F8FE08DD-35D4-4F6D-9D3E-895549AFA462}"/>
              </a:ext>
            </a:extLst>
          </p:cNvPr>
          <p:cNvSpPr/>
          <p:nvPr userDrawn="1"/>
        </p:nvSpPr>
        <p:spPr>
          <a:xfrm rot="16200000">
            <a:off x="10191000" y="4857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7EF7D0-8129-458F-9F1A-BA56AAF6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3447F0-A2FC-4139-A746-423895CBB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4906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7EF7D0-8129-458F-9F1A-BA56AAF6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3447F0-A2FC-4139-A746-423895CBB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96AF94-0451-4B41-960A-AE014E9C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2D3EF2-51A0-4DA7-88AA-E1FA1562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90037A-9CFB-48E5-9E34-0A14EDE6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78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9DC742-0D31-49BB-8235-E8F23687E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B7A22E-3771-4390-9794-7F14D95DF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951B10-84CC-412A-B18B-E5D7BFE13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6FA339-92AB-4D93-B605-E9C0B0E7E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FCBD1A-83E7-45B8-95AE-AE44F1080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11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DC75D-06B2-46E5-A96B-A1468A218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AE6E6F-2E09-401B-B461-D6DF215D16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FA403A-15C6-49C6-8CC5-8F9664A128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3F06EE-74D4-48BE-B81A-5C34F61BB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53AD41-416F-495E-A3FD-85E02F264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E8F414-2898-41DB-BD73-B506B16F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95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BF822-D25A-4089-8B09-6CDFC6C72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FA1F7A-5EC7-4EDE-B41D-E76BE82B3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1A2486-CBD9-47F2-85CB-E75E70743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D9BFCC3-815F-46C2-8BBD-B33697BD3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A6C052B-8DDE-4435-89D0-37FEADE5B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4CBDAB-0EC1-4397-917A-7260217BC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848E488-94C4-4695-A96B-BD92D0FE9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89685D5-D9B9-4084-9444-3F5DFFF8D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56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CAB533-743E-4972-9281-AA80F8DE8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E27A4BD-2D2A-438C-8009-83407464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93BC4F-92E4-4734-99DC-E5A245F34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2D59C2-0660-44F2-8B51-CACB66F9A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30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289D3-E86F-47FE-BC52-53D34FA45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3570AF-E207-47A8-A8FC-5D9057465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AF8805-B906-4169-9117-FA140E73D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5B055-54BE-42A4-8DC8-10ED2ADEA08A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3D611-6D00-421E-BE6B-385F5C2C5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716F83-6BED-46A4-98C2-DEC0D746A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23"/>
            <a:extLst>
              <a:ext uri="{FF2B5EF4-FFF2-40B4-BE49-F238E27FC236}">
                <a16:creationId xmlns:a16="http://schemas.microsoft.com/office/drawing/2014/main" id="{43780347-ADC3-4039-95E5-9DAF405C2D48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6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64" r:id="rId11"/>
    <p:sldLayoutId id="2147483668" r:id="rId12"/>
    <p:sldLayoutId id="2147483663" r:id="rId13"/>
    <p:sldLayoutId id="2147483656" r:id="rId14"/>
    <p:sldLayoutId id="2147483657" r:id="rId15"/>
    <p:sldLayoutId id="2147483658" r:id="rId16"/>
    <p:sldLayoutId id="2147483659" r:id="rId17"/>
    <p:sldLayoutId id="2147483665" r:id="rId18"/>
    <p:sldLayoutId id="2147483667" r:id="rId19"/>
    <p:sldLayoutId id="2147483666" r:id="rId20"/>
    <p:sldLayoutId id="2147483669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12" Type="http://schemas.openxmlformats.org/officeDocument/2006/relationships/image" Target="../media/image29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svg"/><Relationship Id="rId10" Type="http://schemas.openxmlformats.org/officeDocument/2006/relationships/image" Target="../media/image27.sv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2.svg"/><Relationship Id="rId7" Type="http://schemas.openxmlformats.org/officeDocument/2006/relationships/image" Target="../media/image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1zavuch.ru/#/document/99/1302603991/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1zavuch.ru/#/document/99/1301308270/XA00LU62M3/" TargetMode="External"/><Relationship Id="rId4" Type="http://schemas.openxmlformats.org/officeDocument/2006/relationships/hyperlink" Target="https://1zavuch.ru/#/document/99/1302603991/ZAP25UA3E4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ro56.ru/uploads/%D0%90%D1%82%D1%82%D0%B5%D1%81%D1%82%D0%B0%D1%86%D0%B8%D1%8F/%D0%9D%D0%BE%D1%80%D0%BC%D0%B0%D1%82%D0%B8%D0%B2%D0%BD%D1%8B%D0%B5%20%D0%B4%D0%BE%D0%BA%D1%83%D0%BC%D0%B5%D0%BD%D1%82%D1%8B/1524%20%281%29.pdf" TargetMode="External"/><Relationship Id="rId2" Type="http://schemas.openxmlformats.org/officeDocument/2006/relationships/hyperlink" Target="https://iro56.ru/uploads/%D0%90%D1%82%D1%82%D0%B5%D1%81%D1%82%D0%B0%D1%86%D0%B8%D1%8F/%D0%9D%D0%BE%D1%80%D0%BC%D0%B0%D1%82%D0%B8%D0%B2%D0%BD%D1%8B%D0%B5%20%D0%B4%D0%BE%D0%BA%D1%83%D0%BC%D0%B5%D0%BD%D1%82%D1%8B/%D0%9F%D0%BE%D1%80%D1%8F%D0%B4%D0%BE%D0%BA%20%D0%B0%D1%82%D1%82%D0%B5%D1%81%D1%82%D0%B0%D1%86%D0%B8%D0%B8%202023.pdf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iro56.ru/uploads/%D0%90%D1%82%D1%82%D0%B5%D1%81%D1%82%D0%B0%D1%86%D0%B8%D1%8F/%D0%9D%D0%BE%D1%80%D0%BC%D0%B0%D1%82%D0%B8%D0%B2%D0%BD%D1%8B%D0%B5%20%D0%B4%D0%BE%D0%BA%D1%83%D0%BC%D0%B5%D0%BD%D1%82%D1%8B/%D0%9E%D0%A0%D0%A1%202025-2027%20%D0%9F%D0%9E%D0%94%D0%9F%D0%98%D0%A1%D0%90%D0%9D%D0%9E%20%D1%81%20%D1%80%D0%B5%D0%B3%D0%B8%D1%81%D1%82%D1%80%D0%B0%D1%86%D0%B8%D0%B5%D0%B9.doc" TargetMode="External"/><Relationship Id="rId4" Type="http://schemas.openxmlformats.org/officeDocument/2006/relationships/hyperlink" Target="https://iro56.ru/uploads/%D0%90%D1%82%D1%82%D0%B5%D1%81%D1%82%D0%B0%D1%86%D0%B8%D1%8F/%D0%9D%D0%BE%D1%80%D0%BC%D0%B0%D1%82%D0%B8%D0%B2%D0%BD%D1%8B%D0%B5%20%D0%B4%D0%BE%D0%BA%D1%83%D0%BC%D0%B5%D0%BD%D1%82%D1%8B/%D0%BF%D1%80%D0%B8%D0%BA%D0%B0%D0%B7.pd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1zavuch.ru/#/document/99/1301308270/XA00MBI2ND/" TargetMode="External"/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hyperlink" Target="https://1zavuch.ru/#/document/99/1301308270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inobr.orb.ru/activity/1385/" TargetMode="External"/><Relationship Id="rId2" Type="http://schemas.openxmlformats.org/officeDocument/2006/relationships/hyperlink" Target="https://iro56.ru/resheniya-attestacionnoy-komissii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10" Type="http://schemas.openxmlformats.org/officeDocument/2006/relationships/image" Target="../media/image57.jpe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8A43419-7E9B-40A6-A3FD-5105F83F691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513" y="228601"/>
            <a:ext cx="5175487" cy="6484938"/>
          </a:xfr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E99B067-EB62-402E-805F-0F0DF821BA19}"/>
              </a:ext>
            </a:extLst>
          </p:cNvPr>
          <p:cNvSpPr/>
          <p:nvPr/>
        </p:nvSpPr>
        <p:spPr>
          <a:xfrm>
            <a:off x="5466000" y="188912"/>
            <a:ext cx="6435486" cy="65227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23">
            <a:extLst>
              <a:ext uri="{FF2B5EF4-FFF2-40B4-BE49-F238E27FC236}">
                <a16:creationId xmlns:a16="http://schemas.microsoft.com/office/drawing/2014/main" id="{10315E8C-F410-4B7D-9A8E-D2CECB50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9424" y="3699000"/>
            <a:ext cx="643548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Консультация для молодых педагогов «Самообразование учителя-лучшее обучение. Аттестация педагогических работников»</a:t>
            </a: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id="{297F0EBA-D1C1-470D-8EFC-89954E1950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89423" y="5301055"/>
            <a:ext cx="6435486" cy="942314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>
                <a:solidFill>
                  <a:schemeClr val="bg2"/>
                </a:solidFill>
              </a:rPr>
              <a:t>Заместители директора по УР Козлова О.П., Старченко Н.Н.</a:t>
            </a:r>
          </a:p>
          <a:p>
            <a:pPr algn="l"/>
            <a:endParaRPr lang="ru-RU" sz="1400" b="1" dirty="0">
              <a:solidFill>
                <a:schemeClr val="bg2"/>
              </a:solidFill>
            </a:endParaRPr>
          </a:p>
          <a:p>
            <a:pPr algn="ctr"/>
            <a:r>
              <a:rPr lang="ru-RU" sz="1400" b="1" dirty="0">
                <a:solidFill>
                  <a:schemeClr val="bg2"/>
                </a:solidFill>
              </a:rPr>
              <a:t>Новоорск, 2025г.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3623BE-CC19-457E-8E1D-BF96D790F741}"/>
              </a:ext>
            </a:extLst>
          </p:cNvPr>
          <p:cNvSpPr txBox="1"/>
          <p:nvPr/>
        </p:nvSpPr>
        <p:spPr>
          <a:xfrm>
            <a:off x="6041081" y="3128184"/>
            <a:ext cx="53179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Региональная стажировочная площадка </a:t>
            </a:r>
          </a:p>
          <a:p>
            <a:pPr algn="ctr"/>
            <a:r>
              <a:rPr lang="ru-RU" sz="1400" b="1" dirty="0">
                <a:solidFill>
                  <a:schemeClr val="bg2"/>
                </a:solidFill>
              </a:rPr>
              <a:t>«Школа молодого педагога»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6ED7FC-73A0-4D36-BB37-38507188B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900" y="1099259"/>
            <a:ext cx="2614325" cy="1981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AF43FE-6694-4A48-892F-EF10F8480983}"/>
              </a:ext>
            </a:extLst>
          </p:cNvPr>
          <p:cNvSpPr txBox="1"/>
          <p:nvPr/>
        </p:nvSpPr>
        <p:spPr>
          <a:xfrm>
            <a:off x="6014298" y="263444"/>
            <a:ext cx="531796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Муниципальное общеобразовательное автономное учреждение </a:t>
            </a:r>
          </a:p>
          <a:p>
            <a:pPr algn="ctr"/>
            <a:r>
              <a:rPr lang="ru-RU" sz="1400" b="1" dirty="0">
                <a:solidFill>
                  <a:schemeClr val="bg2"/>
                </a:solidFill>
              </a:rPr>
              <a:t>средняя общеобразовательная школа №1  п. Новоорск </a:t>
            </a:r>
          </a:p>
          <a:p>
            <a:pPr algn="ctr"/>
            <a:r>
              <a:rPr lang="ru-RU" sz="1400" b="1" dirty="0">
                <a:solidFill>
                  <a:schemeClr val="bg2"/>
                </a:solidFill>
              </a:rPr>
              <a:t>имени Героя Советского Союза Калачева А.В.</a:t>
            </a:r>
          </a:p>
        </p:txBody>
      </p:sp>
    </p:spTree>
    <p:extLst>
      <p:ext uri="{BB962C8B-B14F-4D97-AF65-F5344CB8AC3E}">
        <p14:creationId xmlns:p14="http://schemas.microsoft.com/office/powerpoint/2010/main" val="404547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0B8441-5B03-4185-B41D-42EABA537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4212" y="485775"/>
            <a:ext cx="5743575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27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5DD364D-6466-6788-40FE-EF21C2279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6616" y="809738"/>
            <a:ext cx="7366222" cy="68405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spcBef>
                <a:spcPts val="450"/>
              </a:spcBef>
              <a:spcAft>
                <a:spcPts val="600"/>
              </a:spcAft>
              <a:buNone/>
            </a:pPr>
            <a:r>
              <a:rPr lang="ru-RU" sz="10000" b="1" i="1" u="sng" dirty="0">
                <a:solidFill>
                  <a:srgbClr val="000000"/>
                </a:solidFill>
                <a:effectLst/>
              </a:rPr>
              <a:t>Основными задачами процедуры являются: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None/>
            </a:pPr>
            <a:r>
              <a:rPr lang="ru-RU" sz="6400" b="1" i="1" dirty="0">
                <a:solidFill>
                  <a:srgbClr val="000000"/>
                </a:solidFill>
                <a:effectLst/>
              </a:rPr>
              <a:t> </a:t>
            </a:r>
          </a:p>
          <a:p>
            <a:endParaRPr lang="ru-RU" dirty="0"/>
          </a:p>
        </p:txBody>
      </p:sp>
      <p:sp>
        <p:nvSpPr>
          <p:cNvPr id="5" name="Стрелка: влево-вправо 4">
            <a:extLst>
              <a:ext uri="{FF2B5EF4-FFF2-40B4-BE49-F238E27FC236}">
                <a16:creationId xmlns:a16="http://schemas.microsoft.com/office/drawing/2014/main" id="{54949FF9-34C3-91AC-60E0-C2418CF4A0BB}"/>
              </a:ext>
            </a:extLst>
          </p:cNvPr>
          <p:cNvSpPr/>
          <p:nvPr/>
        </p:nvSpPr>
        <p:spPr>
          <a:xfrm rot="20439993">
            <a:off x="373564" y="392263"/>
            <a:ext cx="4584371" cy="284375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Аттестация педагогических работников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AB164BB0-8235-2415-C26B-079A40174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82" y="3678230"/>
            <a:ext cx="4618829" cy="254077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700" b="1" i="0" dirty="0">
                <a:solidFill>
                  <a:srgbClr val="000000"/>
                </a:solidFill>
                <a:effectLst/>
              </a:rPr>
              <a:t>Ключевая цель аттестации </a:t>
            </a:r>
            <a:r>
              <a:rPr lang="ru-RU" sz="2700" i="0" dirty="0">
                <a:solidFill>
                  <a:srgbClr val="000000"/>
                </a:solidFill>
                <a:effectLst/>
              </a:rPr>
              <a:t>– </a:t>
            </a:r>
            <a:r>
              <a:rPr lang="ru-RU" sz="2700" i="0" u="sng" dirty="0">
                <a:solidFill>
                  <a:srgbClr val="000000"/>
                </a:solidFill>
                <a:effectLst/>
              </a:rPr>
              <a:t>подтверждение соответствия работников занимаемой ими должности</a:t>
            </a:r>
            <a:r>
              <a:rPr lang="ru-RU" sz="3200" b="1" i="0" dirty="0">
                <a:solidFill>
                  <a:srgbClr val="000000"/>
                </a:solidFill>
                <a:effectLst/>
              </a:rPr>
              <a:t>. </a:t>
            </a:r>
            <a:endParaRPr lang="ru-RU" dirty="0"/>
          </a:p>
        </p:txBody>
      </p:sp>
      <p:pic>
        <p:nvPicPr>
          <p:cNvPr id="11" name="Рисунок 10" descr="Расширение бизнеса со сплошной заливкой">
            <a:extLst>
              <a:ext uri="{FF2B5EF4-FFF2-40B4-BE49-F238E27FC236}">
                <a16:creationId xmlns:a16="http://schemas.microsoft.com/office/drawing/2014/main" id="{000FACCF-81D4-C1F0-5F8D-E95340D07C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06584" y="1336143"/>
            <a:ext cx="684050" cy="684050"/>
          </a:xfrm>
          <a:prstGeom prst="rect">
            <a:avLst/>
          </a:prstGeom>
        </p:spPr>
      </p:pic>
      <p:sp>
        <p:nvSpPr>
          <p:cNvPr id="12" name="Объект 2">
            <a:extLst>
              <a:ext uri="{FF2B5EF4-FFF2-40B4-BE49-F238E27FC236}">
                <a16:creationId xmlns:a16="http://schemas.microsoft.com/office/drawing/2014/main" id="{DD203BC4-AF31-B7E3-8C50-B4BE2274D614}"/>
              </a:ext>
            </a:extLst>
          </p:cNvPr>
          <p:cNvSpPr txBox="1">
            <a:spLocks/>
          </p:cNvSpPr>
          <p:nvPr/>
        </p:nvSpPr>
        <p:spPr>
          <a:xfrm>
            <a:off x="5698761" y="1354428"/>
            <a:ext cx="6668124" cy="613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b="1" i="1" dirty="0">
                <a:solidFill>
                  <a:srgbClr val="000000"/>
                </a:solidFill>
              </a:rPr>
              <a:t>   </a:t>
            </a:r>
            <a:r>
              <a:rPr lang="ru-RU" sz="9600" b="1" i="1" dirty="0">
                <a:solidFill>
                  <a:srgbClr val="000000"/>
                </a:solidFill>
              </a:rPr>
              <a:t>повышение эффективности;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4FDD0874-5502-B615-5B7F-C0A0CC513688}"/>
              </a:ext>
            </a:extLst>
          </p:cNvPr>
          <p:cNvSpPr txBox="1">
            <a:spLocks/>
          </p:cNvSpPr>
          <p:nvPr/>
        </p:nvSpPr>
        <p:spPr>
          <a:xfrm>
            <a:off x="5809408" y="2722527"/>
            <a:ext cx="6203429" cy="4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9600" b="1" i="1" dirty="0">
                <a:solidFill>
                  <a:srgbClr val="000000"/>
                </a:solidFill>
              </a:rPr>
              <a:t>получение дополнительного образования;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3225229A-510F-E518-6688-BF06C7BD4B65}"/>
              </a:ext>
            </a:extLst>
          </p:cNvPr>
          <p:cNvSpPr txBox="1">
            <a:spLocks/>
          </p:cNvSpPr>
          <p:nvPr/>
        </p:nvSpPr>
        <p:spPr>
          <a:xfrm>
            <a:off x="5890634" y="2113147"/>
            <a:ext cx="6668124" cy="613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9600" b="1" i="1" dirty="0">
                <a:solidFill>
                  <a:srgbClr val="000000"/>
                </a:solidFill>
              </a:rPr>
              <a:t>непрерывное самообразование;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16" name="Рисунок 15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223E5BE1-FB3A-0A5B-0BDA-D1208D8AA0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5897" y="2574741"/>
            <a:ext cx="684050" cy="684050"/>
          </a:xfrm>
          <a:prstGeom prst="rect">
            <a:avLst/>
          </a:prstGeom>
        </p:spPr>
      </p:pic>
      <p:pic>
        <p:nvPicPr>
          <p:cNvPr id="18" name="Рисунок 17" descr="Книги со сплошной заливкой">
            <a:extLst>
              <a:ext uri="{FF2B5EF4-FFF2-40B4-BE49-F238E27FC236}">
                <a16:creationId xmlns:a16="http://schemas.microsoft.com/office/drawing/2014/main" id="{135B46EA-9C28-492A-6885-7DFDD73A4C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06585" y="1997356"/>
            <a:ext cx="684049" cy="684049"/>
          </a:xfrm>
          <a:prstGeom prst="rect">
            <a:avLst/>
          </a:prstGeom>
        </p:spPr>
      </p:pic>
      <p:sp>
        <p:nvSpPr>
          <p:cNvPr id="19" name="Объект 2">
            <a:extLst>
              <a:ext uri="{FF2B5EF4-FFF2-40B4-BE49-F238E27FC236}">
                <a16:creationId xmlns:a16="http://schemas.microsoft.com/office/drawing/2014/main" id="{A661B275-5707-A691-E740-F3A4D3EF1B32}"/>
              </a:ext>
            </a:extLst>
          </p:cNvPr>
          <p:cNvSpPr txBox="1">
            <a:spLocks/>
          </p:cNvSpPr>
          <p:nvPr/>
        </p:nvSpPr>
        <p:spPr>
          <a:xfrm>
            <a:off x="5849382" y="3371246"/>
            <a:ext cx="6668124" cy="613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9600" b="1" i="1" dirty="0">
                <a:solidFill>
                  <a:srgbClr val="000000"/>
                </a:solidFill>
              </a:rPr>
              <a:t>наставничество;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02CB3142-378F-DC8F-DBE1-D4CFE5D4255D}"/>
              </a:ext>
            </a:extLst>
          </p:cNvPr>
          <p:cNvSpPr txBox="1">
            <a:spLocks/>
          </p:cNvSpPr>
          <p:nvPr/>
        </p:nvSpPr>
        <p:spPr>
          <a:xfrm>
            <a:off x="5773627" y="4015376"/>
            <a:ext cx="6668124" cy="613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9600" b="1" i="1" dirty="0">
                <a:solidFill>
                  <a:srgbClr val="000000"/>
                </a:solidFill>
              </a:rPr>
              <a:t>ФГОС;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09F53152-9DB2-EA12-1C75-5190420522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6616" y="3868292"/>
            <a:ext cx="617011" cy="688519"/>
          </a:xfrm>
          <a:prstGeom prst="rect">
            <a:avLst/>
          </a:prstGeom>
        </p:spPr>
      </p:pic>
      <p:sp>
        <p:nvSpPr>
          <p:cNvPr id="25" name="Объект 2">
            <a:extLst>
              <a:ext uri="{FF2B5EF4-FFF2-40B4-BE49-F238E27FC236}">
                <a16:creationId xmlns:a16="http://schemas.microsoft.com/office/drawing/2014/main" id="{B82B1BDE-1E80-DB64-6180-4C3A2ED82AFE}"/>
              </a:ext>
            </a:extLst>
          </p:cNvPr>
          <p:cNvSpPr txBox="1">
            <a:spLocks/>
          </p:cNvSpPr>
          <p:nvPr/>
        </p:nvSpPr>
        <p:spPr>
          <a:xfrm>
            <a:off x="5773627" y="4614126"/>
            <a:ext cx="6668124" cy="613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9600" b="1" i="1" dirty="0">
                <a:solidFill>
                  <a:srgbClr val="000000"/>
                </a:solidFill>
              </a:rPr>
              <a:t>кадровый резерв;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27" name="Рисунок 26" descr="Группа женщин со сплошной заливкой">
            <a:extLst>
              <a:ext uri="{FF2B5EF4-FFF2-40B4-BE49-F238E27FC236}">
                <a16:creationId xmlns:a16="http://schemas.microsoft.com/office/drawing/2014/main" id="{66047F02-803D-6171-191C-7EB9E7FD4C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85664" y="4534058"/>
            <a:ext cx="653983" cy="653983"/>
          </a:xfrm>
          <a:prstGeom prst="rect">
            <a:avLst/>
          </a:prstGeom>
        </p:spPr>
      </p:pic>
      <p:sp>
        <p:nvSpPr>
          <p:cNvPr id="28" name="Объект 2">
            <a:extLst>
              <a:ext uri="{FF2B5EF4-FFF2-40B4-BE49-F238E27FC236}">
                <a16:creationId xmlns:a16="http://schemas.microsoft.com/office/drawing/2014/main" id="{CA6C6F7E-F39F-3080-26E2-1E2F273A7623}"/>
              </a:ext>
            </a:extLst>
          </p:cNvPr>
          <p:cNvSpPr txBox="1">
            <a:spLocks/>
          </p:cNvSpPr>
          <p:nvPr/>
        </p:nvSpPr>
        <p:spPr>
          <a:xfrm>
            <a:off x="5698762" y="5155561"/>
            <a:ext cx="5842238" cy="58122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9600" b="1" i="1" dirty="0">
                <a:solidFill>
                  <a:srgbClr val="000000"/>
                </a:solidFill>
              </a:rPr>
              <a:t>дифференциация размеров заработной платы.</a:t>
            </a:r>
          </a:p>
          <a:p>
            <a:pPr marL="0" indent="0" algn="just">
              <a:spcBef>
                <a:spcPts val="45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30" name="Рисунок 29" descr="Социальная сеть со сплошной заливкой">
            <a:extLst>
              <a:ext uri="{FF2B5EF4-FFF2-40B4-BE49-F238E27FC236}">
                <a16:creationId xmlns:a16="http://schemas.microsoft.com/office/drawing/2014/main" id="{DE2A82F1-1C71-5BF7-2E3A-A9443C5277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43533" y="3131229"/>
            <a:ext cx="798550" cy="79855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C0DC8A51-FDF3-7E30-ED54-D6F9E4FC0F4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632" y="5216184"/>
            <a:ext cx="627015" cy="62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1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EF6182C-7CDA-43DD-8536-C76D40EC7FA0}"/>
              </a:ext>
            </a:extLst>
          </p:cNvPr>
          <p:cNvSpPr/>
          <p:nvPr/>
        </p:nvSpPr>
        <p:spPr>
          <a:xfrm>
            <a:off x="1145842" y="2349000"/>
            <a:ext cx="4950000" cy="171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69849EE-5963-4529-BDB4-2926876D2BDF}"/>
              </a:ext>
            </a:extLst>
          </p:cNvPr>
          <p:cNvSpPr/>
          <p:nvPr/>
        </p:nvSpPr>
        <p:spPr>
          <a:xfrm>
            <a:off x="6096000" y="2349000"/>
            <a:ext cx="4950000" cy="171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5C94730-1176-44B3-B7BC-088B524B9082}"/>
              </a:ext>
            </a:extLst>
          </p:cNvPr>
          <p:cNvSpPr/>
          <p:nvPr/>
        </p:nvSpPr>
        <p:spPr>
          <a:xfrm>
            <a:off x="1145842" y="4059000"/>
            <a:ext cx="4950000" cy="171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AD99790-0B7C-4BA6-B8C9-5728B96C1E53}"/>
              </a:ext>
            </a:extLst>
          </p:cNvPr>
          <p:cNvSpPr/>
          <p:nvPr/>
        </p:nvSpPr>
        <p:spPr>
          <a:xfrm>
            <a:off x="6096000" y="4059000"/>
            <a:ext cx="4950000" cy="171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D4E8FC-759D-412C-BFC2-5B56266013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11405" y="2905456"/>
            <a:ext cx="702362" cy="7023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ADBA829-F885-4AA4-B2F1-3B0594A11B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59193" y="2905455"/>
            <a:ext cx="702362" cy="70236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0B888E-6FA0-4FAC-A555-4DC39C63F6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68673" y="4439708"/>
            <a:ext cx="702362" cy="70236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26EA88E-8E4A-4517-AB60-A8B36BEEE06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264716" y="4562818"/>
            <a:ext cx="702362" cy="702362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E036EF7-6BBB-45F5-902D-A8F2FF7ADDD5}"/>
              </a:ext>
            </a:extLst>
          </p:cNvPr>
          <p:cNvSpPr/>
          <p:nvPr/>
        </p:nvSpPr>
        <p:spPr>
          <a:xfrm>
            <a:off x="1354211" y="2448414"/>
            <a:ext cx="3294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Первая квалификационная категория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6BCED08-0AA9-4AB6-BD1D-7CF742185677}"/>
              </a:ext>
            </a:extLst>
          </p:cNvPr>
          <p:cNvSpPr/>
          <p:nvPr/>
        </p:nvSpPr>
        <p:spPr>
          <a:xfrm>
            <a:off x="7247796" y="2564138"/>
            <a:ext cx="3195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Высшая квалификационная категория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671FF66-9BF3-40F6-9D26-0D73928C35CF}"/>
              </a:ext>
            </a:extLst>
          </p:cNvPr>
          <p:cNvSpPr/>
          <p:nvPr/>
        </p:nvSpPr>
        <p:spPr>
          <a:xfrm>
            <a:off x="1374321" y="4221502"/>
            <a:ext cx="343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Квалификационная категория «педагог-методист»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1F97A0AA-EFC3-44AE-A04B-47051DE7A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000" y="365125"/>
            <a:ext cx="10665000" cy="1325563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Аттестация педагогических работников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BFCFE64-816D-4128-BF49-7A9A32FBDABA}"/>
              </a:ext>
            </a:extLst>
          </p:cNvPr>
          <p:cNvSpPr/>
          <p:nvPr/>
        </p:nvSpPr>
        <p:spPr>
          <a:xfrm>
            <a:off x="7289266" y="4221502"/>
            <a:ext cx="35444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Квалификационная категория «педагог-наставник»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9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5789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Как педагогам аттестоваться на квалификационную категорию</a:t>
            </a:r>
            <a:endParaRPr lang="ru-RU" sz="2800" dirty="0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DA9910F6-659E-4AE1-BDFB-D72EFBC7D70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0903" y="1549921"/>
            <a:ext cx="5220000" cy="423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9E7B3D-0A62-4756-BEB2-F24B37B49BE9}"/>
              </a:ext>
            </a:extLst>
          </p:cNvPr>
          <p:cNvSpPr txBox="1"/>
          <p:nvPr/>
        </p:nvSpPr>
        <p:spPr>
          <a:xfrm>
            <a:off x="1580562" y="1674000"/>
            <a:ext cx="5220000" cy="4214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dirty="0"/>
              <a:t>Такую позицию </a:t>
            </a:r>
            <a:r>
              <a:rPr lang="ru-RU" dirty="0" err="1"/>
              <a:t>Минпросвещения</a:t>
            </a:r>
            <a:r>
              <a:rPr lang="ru-RU" dirty="0"/>
              <a:t> и Общероссийский Профсоюз образования подтвердили в совместном </a:t>
            </a:r>
            <a:r>
              <a:rPr lang="ru-RU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письме от 17.08.2023 № 08-1510/№ 394</a:t>
            </a:r>
            <a:r>
              <a:rPr lang="ru-RU" dirty="0"/>
              <a:t> (</a:t>
            </a:r>
            <a:r>
              <a:rPr lang="ru-RU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ответ на вопрос № 25</a:t>
            </a:r>
            <a:r>
              <a:rPr lang="ru-RU" dirty="0"/>
              <a:t>).</a:t>
            </a:r>
          </a:p>
          <a:p>
            <a:pPr>
              <a:lnSpc>
                <a:spcPct val="115000"/>
              </a:lnSpc>
            </a:pPr>
            <a:r>
              <a:rPr lang="ru-RU" dirty="0"/>
              <a:t>Не будут иметь срока категории у педагогов, которые получили их после 1 сентября 2023 года. </a:t>
            </a:r>
          </a:p>
          <a:p>
            <a:pPr>
              <a:lnSpc>
                <a:spcPct val="115000"/>
              </a:lnSpc>
            </a:pPr>
            <a:r>
              <a:rPr lang="ru-RU" dirty="0"/>
              <a:t>А те категории, которые педагоги получили до 1 сентября 2023 года, будут действовать в течение своего первоначального срока – пять лет (</a:t>
            </a:r>
            <a:r>
              <a:rPr lang="ru-RU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</a:t>
            </a:r>
            <a:r>
              <a:rPr lang="ru-RU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Минпросвещения</a:t>
            </a:r>
            <a:r>
              <a:rPr lang="ru-RU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от 24.03.2023 № 196</a:t>
            </a:r>
            <a:r>
              <a:rPr lang="ru-RU" dirty="0"/>
              <a:t>). То есть, если педагог аттестовался 31 августа 2023 года, то его аттестация будет действительна до 31 августа 2028 года.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3FF79E-D158-4BB8-B56E-C9BC2A5E8D07}"/>
              </a:ext>
            </a:extLst>
          </p:cNvPr>
          <p:cNvSpPr txBox="1"/>
          <p:nvPr/>
        </p:nvSpPr>
        <p:spPr>
          <a:xfrm>
            <a:off x="1567050" y="658929"/>
            <a:ext cx="8595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/>
              <a:t>С 1 сентября 2023 года все квалификационные категории не имеют срока действия</a:t>
            </a:r>
          </a:p>
        </p:txBody>
      </p:sp>
    </p:spTree>
    <p:extLst>
      <p:ext uri="{BB962C8B-B14F-4D97-AF65-F5344CB8AC3E}">
        <p14:creationId xmlns:p14="http://schemas.microsoft.com/office/powerpoint/2010/main" val="14203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600" y="337056"/>
            <a:ext cx="10093853" cy="5789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Нормативные документы по аттестации педагогических работников</a:t>
            </a:r>
            <a:endParaRPr lang="ru-RU" sz="2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ED0CC4-1127-4410-9A70-8711AB1333BE}"/>
              </a:ext>
            </a:extLst>
          </p:cNvPr>
          <p:cNvSpPr txBox="1"/>
          <p:nvPr/>
        </p:nvSpPr>
        <p:spPr>
          <a:xfrm>
            <a:off x="1821000" y="1404000"/>
            <a:ext cx="9225000" cy="45140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450"/>
              </a:spcBef>
              <a:spcAft>
                <a:spcPts val="1050"/>
              </a:spcAft>
            </a:pPr>
            <a:r>
              <a:rPr lang="ru-RU" dirty="0">
                <a:hlinkClick r:id="rId2" tooltip="Порядок аттестации 2023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</a:t>
            </a:r>
            <a:r>
              <a:rPr lang="ru-RU" dirty="0" err="1">
                <a:hlinkClick r:id="rId2" tooltip="Порядок аттестации 2023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Минпросвещения</a:t>
            </a:r>
            <a:r>
              <a:rPr lang="ru-RU" dirty="0">
                <a:hlinkClick r:id="rId2" tooltip="Порядок аттестации 2023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РФ от 24.03.2023 № 196 Об утверждении Порядка проведения аттестации педагогических работников организаций, осуществляющих образовательную деятельность</a:t>
            </a:r>
            <a:r>
              <a:rPr lang="ru-RU" dirty="0"/>
              <a:t>;</a:t>
            </a:r>
          </a:p>
          <a:p>
            <a:pPr algn="just">
              <a:spcBef>
                <a:spcPts val="450"/>
              </a:spcBef>
              <a:spcAft>
                <a:spcPts val="1050"/>
              </a:spcAft>
            </a:pPr>
            <a:r>
              <a:rPr lang="ru-RU" dirty="0">
                <a:hlinkClick r:id="rId3" tooltip="1524 (1)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МО Оренбургской области от 12.09.2024 № 01-21/1524 Об утверждении административного регламента предоставления государственной услуги "Аттестация педагогических работников организаций, осуществляющих образовательную деятельность и находящихся в ведении Оренбургской области, педагогических работников муниципальных и частных организаций, осуществляющих образовательную деятельность«</a:t>
            </a:r>
            <a:r>
              <a:rPr lang="ru-RU" dirty="0"/>
              <a:t>;</a:t>
            </a:r>
          </a:p>
          <a:p>
            <a:pPr algn="just">
              <a:spcBef>
                <a:spcPts val="450"/>
              </a:spcBef>
              <a:spcAft>
                <a:spcPts val="1050"/>
              </a:spcAft>
            </a:pPr>
            <a:r>
              <a:rPr lang="ru-RU" dirty="0"/>
              <a:t> </a:t>
            </a:r>
            <a:r>
              <a:rPr lang="ru-RU" dirty="0">
                <a:hlinkClick r:id="rId4" tooltip="приказ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МО Оренбургской области от 27.12.2024 № 01-21/2043 О проведении заседаний аттестационной комиссии министерства образования Оренбургской области в 2025 году</a:t>
            </a:r>
            <a:r>
              <a:rPr lang="ru-RU" dirty="0"/>
              <a:t>;</a:t>
            </a:r>
          </a:p>
          <a:p>
            <a:pPr algn="just">
              <a:spcBef>
                <a:spcPts val="450"/>
              </a:spcBef>
              <a:spcAft>
                <a:spcPts val="1050"/>
              </a:spcAft>
            </a:pPr>
            <a:r>
              <a:rPr lang="ru-RU" dirty="0">
                <a:hlinkClick r:id="rId5" tooltip=" 2025-2027 ПОДПИСАНО с регистрацией.doc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Отраслевое региональное соглашение по организациям, подведомственным министерству образования Оренбургской области на 2025-2027 годы</a:t>
            </a:r>
            <a:r>
              <a:rPr lang="ru-RU" dirty="0"/>
              <a:t>.</a:t>
            </a:r>
          </a:p>
          <a:p>
            <a:pPr algn="just">
              <a:spcBef>
                <a:spcPts val="450"/>
              </a:spcBef>
              <a:spcAft>
                <a:spcPts val="1050"/>
              </a:spcAft>
            </a:pPr>
            <a:endParaRPr lang="ru-RU" sz="1800" dirty="0">
              <a:solidFill>
                <a:srgbClr val="0A58CA"/>
              </a:solidFill>
              <a:latin typeface="system-ui"/>
            </a:endParaRPr>
          </a:p>
        </p:txBody>
      </p:sp>
    </p:spTree>
    <p:extLst>
      <p:ext uri="{BB962C8B-B14F-4D97-AF65-F5344CB8AC3E}">
        <p14:creationId xmlns:p14="http://schemas.microsoft.com/office/powerpoint/2010/main" val="288758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722ABD0-4603-434F-B884-98E52520B73C}"/>
              </a:ext>
            </a:extLst>
          </p:cNvPr>
          <p:cNvSpPr/>
          <p:nvPr/>
        </p:nvSpPr>
        <p:spPr>
          <a:xfrm>
            <a:off x="267081" y="1428523"/>
            <a:ext cx="3197918" cy="1108312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A91CA74-EB91-4124-89FB-7717B06E2A6C}"/>
              </a:ext>
            </a:extLst>
          </p:cNvPr>
          <p:cNvSpPr/>
          <p:nvPr/>
        </p:nvSpPr>
        <p:spPr>
          <a:xfrm>
            <a:off x="4284150" y="1389353"/>
            <a:ext cx="3240000" cy="1163826"/>
          </a:xfrm>
          <a:prstGeom prst="round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22B0AB6-277E-4ADA-AC26-C842F8F2256F}"/>
              </a:ext>
            </a:extLst>
          </p:cNvPr>
          <p:cNvSpPr/>
          <p:nvPr/>
        </p:nvSpPr>
        <p:spPr>
          <a:xfrm>
            <a:off x="8251689" y="1362492"/>
            <a:ext cx="3240000" cy="1190687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F77F9AA-62AF-4865-9B21-8142C38CBEDF}"/>
              </a:ext>
            </a:extLst>
          </p:cNvPr>
          <p:cNvSpPr/>
          <p:nvPr/>
        </p:nvSpPr>
        <p:spPr>
          <a:xfrm>
            <a:off x="2954441" y="1483666"/>
            <a:ext cx="990000" cy="99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21CD48DF-1FDF-491D-B6AF-85722665ADDD}"/>
              </a:ext>
            </a:extLst>
          </p:cNvPr>
          <p:cNvSpPr/>
          <p:nvPr/>
        </p:nvSpPr>
        <p:spPr>
          <a:xfrm>
            <a:off x="6942906" y="1476454"/>
            <a:ext cx="990000" cy="99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6A78A753-178A-419F-B5EA-1FA6BCD1FBD8}"/>
              </a:ext>
            </a:extLst>
          </p:cNvPr>
          <p:cNvSpPr/>
          <p:nvPr/>
        </p:nvSpPr>
        <p:spPr>
          <a:xfrm>
            <a:off x="11025000" y="1431900"/>
            <a:ext cx="990000" cy="9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C0C781-5795-4344-A9D0-23C9DD28E968}"/>
              </a:ext>
            </a:extLst>
          </p:cNvPr>
          <p:cNvSpPr txBox="1"/>
          <p:nvPr/>
        </p:nvSpPr>
        <p:spPr>
          <a:xfrm>
            <a:off x="3060080" y="1573112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1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ABD67-A4A6-4F05-BEFC-3D604BB00EAB}"/>
              </a:ext>
            </a:extLst>
          </p:cNvPr>
          <p:cNvSpPr txBox="1"/>
          <p:nvPr/>
        </p:nvSpPr>
        <p:spPr>
          <a:xfrm>
            <a:off x="7054022" y="1498995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2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5EAD86-0441-42C3-841F-7CB644A282C9}"/>
              </a:ext>
            </a:extLst>
          </p:cNvPr>
          <p:cNvSpPr txBox="1"/>
          <p:nvPr/>
        </p:nvSpPr>
        <p:spPr>
          <a:xfrm>
            <a:off x="11142676" y="1473179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3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CE106CB-8EE2-4E78-8CFE-2F5CD5CAC1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363285" y="1431266"/>
            <a:ext cx="1080000" cy="108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C63A0C4-4072-4D32-82BF-86A0CDEF9F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394999" y="1498995"/>
            <a:ext cx="1080000" cy="1080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3938F70-2098-4E3C-86CC-FAAC982999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21028" y="1473179"/>
            <a:ext cx="1080000" cy="1080000"/>
          </a:xfrm>
          <a:prstGeom prst="rect">
            <a:avLst/>
          </a:prstGeom>
        </p:spPr>
      </p:pic>
      <p:sp>
        <p:nvSpPr>
          <p:cNvPr id="19" name="Заголовок 17">
            <a:extLst>
              <a:ext uri="{FF2B5EF4-FFF2-40B4-BE49-F238E27FC236}">
                <a16:creationId xmlns:a16="http://schemas.microsoft.com/office/drawing/2014/main" id="{A5D74007-E5AE-44D1-B979-130CA500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569" y="301822"/>
            <a:ext cx="10515600" cy="67298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Процедура прохождения аттестации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B6FE86-CDBD-4DD8-A4C3-E43247EE5AE0}"/>
              </a:ext>
            </a:extLst>
          </p:cNvPr>
          <p:cNvSpPr txBox="1"/>
          <p:nvPr/>
        </p:nvSpPr>
        <p:spPr>
          <a:xfrm>
            <a:off x="156000" y="2649467"/>
            <a:ext cx="3817371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Для участия в аттестации на квалификационную категорию педагог должен подать заявление в аттестационную комиссию.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 может аттестоваться в первый год работы в школе, если сможет документально подтвердить достижения профессиональной деятельности. </a:t>
            </a:r>
            <a:r>
              <a:rPr lang="ru-RU" dirty="0"/>
              <a:t>А еще учитель может подать заявление на аттестацию, пока находится в отпуске по уходу за ребенком (п. 29 Порядка, утв. приказом </a:t>
            </a:r>
            <a:r>
              <a:rPr lang="ru-RU" dirty="0" err="1"/>
              <a:t>Минпросвещения</a:t>
            </a:r>
            <a:r>
              <a:rPr lang="ru-RU" dirty="0"/>
              <a:t> от 24.03.2023 № 196).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38EE50-A06D-4487-851E-D3D3EBC302C8}"/>
              </a:ext>
            </a:extLst>
          </p:cNvPr>
          <p:cNvSpPr txBox="1"/>
          <p:nvPr/>
        </p:nvSpPr>
        <p:spPr>
          <a:xfrm>
            <a:off x="4243671" y="2637005"/>
            <a:ext cx="3599430" cy="39703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Аттестация на квалификационные категории длится не более 60 календарных дней – от начала ее проведения до принятия решения аттестационной комиссией. Активная часть аттестации – заседание. Оно проходит в день, который комиссия определила заранее и о котором уведомила педагога. На заседании оценивают, достиг ли педагог необходимых показателей профессиональной деятельности.</a:t>
            </a:r>
          </a:p>
          <a:p>
            <a:pPr algn="just"/>
            <a:endParaRPr lang="ru-RU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B34447-EDEA-40F8-9DBA-408135BFC20B}"/>
              </a:ext>
            </a:extLst>
          </p:cNvPr>
          <p:cNvSpPr txBox="1"/>
          <p:nvPr/>
        </p:nvSpPr>
        <p:spPr>
          <a:xfrm>
            <a:off x="8257425" y="2625423"/>
            <a:ext cx="3514312" cy="389619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dirty="0"/>
              <a:t>Педагог вправе присутствовать на заседании аттестационной комиссии.</a:t>
            </a:r>
          </a:p>
          <a:p>
            <a:pPr algn="just">
              <a:lnSpc>
                <a:spcPct val="115000"/>
              </a:lnSpc>
            </a:pPr>
            <a:r>
              <a:rPr lang="ru-RU" dirty="0"/>
              <a:t>Если он не явился, аттестационная комиссия проводит аттестацию без него (</a:t>
            </a:r>
            <a:r>
              <a:rPr lang="ru-RU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п. 34</a:t>
            </a:r>
            <a:r>
              <a:rPr lang="ru-RU" dirty="0"/>
              <a:t> Порядка, утв. </a:t>
            </a:r>
            <a:r>
              <a:rPr lang="ru-RU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</a:t>
            </a:r>
            <a:r>
              <a:rPr lang="ru-RU" dirty="0" err="1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Минпросвещения</a:t>
            </a:r>
            <a:r>
              <a:rPr lang="ru-RU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от 24.03.2023 № 196</a:t>
            </a:r>
            <a:r>
              <a:rPr lang="ru-RU" dirty="0"/>
              <a:t>).</a:t>
            </a:r>
          </a:p>
          <a:p>
            <a:pPr algn="just">
              <a:lnSpc>
                <a:spcPct val="115000"/>
              </a:lnSpc>
            </a:pPr>
            <a:endParaRPr lang="ru-RU" dirty="0"/>
          </a:p>
          <a:p>
            <a:pPr algn="just">
              <a:lnSpc>
                <a:spcPct val="115000"/>
              </a:lnSpc>
            </a:pPr>
            <a:endParaRPr lang="ru-RU" dirty="0"/>
          </a:p>
          <a:p>
            <a:pPr algn="just">
              <a:lnSpc>
                <a:spcPct val="115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58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1F97A0AA-EFC3-44AE-A04B-47051DE7A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00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1"/>
                </a:solidFill>
              </a:rPr>
              <a:t>Первая и высшая квалификационные категории</a:t>
            </a:r>
            <a:br>
              <a:rPr lang="ru-RU" sz="1600" b="1" dirty="0">
                <a:solidFill>
                  <a:schemeClr val="accent1"/>
                </a:solidFill>
              </a:rPr>
            </a:br>
            <a:r>
              <a:rPr lang="ru-RU" sz="1600" b="1" dirty="0">
                <a:solidFill>
                  <a:schemeClr val="accent1"/>
                </a:solidFill>
              </a:rPr>
              <a:t>Аттестацию на первую категорию можно пройти уже в первый год работы в данной образовательной организации. Чтобы аттестоваться на высшую категорию, у педагога должна быть первая категория по этой же должности (п. 30 Порядка, утв. приказом </a:t>
            </a:r>
            <a:r>
              <a:rPr lang="ru-RU" sz="1600" b="1" dirty="0" err="1">
                <a:solidFill>
                  <a:schemeClr val="accent1"/>
                </a:solidFill>
              </a:rPr>
              <a:t>Минпросвещения</a:t>
            </a:r>
            <a:r>
              <a:rPr lang="ru-RU" sz="1600" b="1" dirty="0">
                <a:solidFill>
                  <a:schemeClr val="accent1"/>
                </a:solidFill>
              </a:rPr>
              <a:t> от 24.03.2023 № 196).</a:t>
            </a:r>
            <a:br>
              <a:rPr lang="ru-RU" sz="1600" b="1" dirty="0">
                <a:solidFill>
                  <a:schemeClr val="accent1"/>
                </a:solidFill>
              </a:rPr>
            </a:br>
            <a:r>
              <a:rPr lang="ru-RU" sz="1600" b="1" dirty="0">
                <a:solidFill>
                  <a:schemeClr val="accent1"/>
                </a:solidFill>
              </a:rPr>
              <a:t>Для аттестации на первую и высшую квалификационные категории результаты работы педагога сопоставляют с показателями из пунктов 35, 36 Порядка аттестации.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F4A8060-1329-4C17-B506-3AE0D200A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578685"/>
              </p:ext>
            </p:extLst>
          </p:nvPr>
        </p:nvGraphicFramePr>
        <p:xfrm>
          <a:off x="246000" y="1483498"/>
          <a:ext cx="11520000" cy="4730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3563">
                  <a:extLst>
                    <a:ext uri="{9D8B030D-6E8A-4147-A177-3AD203B41FA5}">
                      <a16:colId xmlns:a16="http://schemas.microsoft.com/office/drawing/2014/main" val="583613797"/>
                    </a:ext>
                  </a:extLst>
                </a:gridCol>
                <a:gridCol w="6156437">
                  <a:extLst>
                    <a:ext uri="{9D8B030D-6E8A-4147-A177-3AD203B41FA5}">
                      <a16:colId xmlns:a16="http://schemas.microsoft.com/office/drawing/2014/main" val="2653658812"/>
                    </a:ext>
                  </a:extLst>
                </a:gridCol>
              </a:tblGrid>
              <a:tr h="1987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Для первой категории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57150" marT="57150" marB="5715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Для высшей категории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57150" marT="57150" marB="5715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321143"/>
                  </a:ext>
                </a:extLst>
              </a:tr>
              <a:tr h="284931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Стабильные положительные результаты освоения обучающимися образовательных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программ, в том числе в области искусств, физической культуры и спорта, по итогам мониторингов и иных форм контроля, проводимых организацией;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стабильные положительные результаты освоения обучающимися образовательных программ по итогам мониторинга системы образования, проводимого в порядке, установленном Правительством;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развитие у обучающихся способностей к научной (интеллектуальной), творческой, физкультурно-спортивной деятельности;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личный вклад в повышение качества образования, совершенствование методов обучения и воспитания, транслирование в педагогических коллективах опыта практических результатов своей профессиональной деятельности, активное участие в работе методических объединений педагогов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Достижение обучающимися положительной динамики результатов освоения образовательных программ, в том числе в области искусств, физической культуры и спорта, по итогам мониторингов, проводимых организацией;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достижение обучающимися положительных результатов освоения образовательных программ по итогам мониторинга системы образования, проводимого в порядке, установленном Правительством;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выявление и развитие способностей обучающихся в научной (интеллектуальной), творческой, физкультурно-спортивной деятельности, а также их участие в олимпиадах, конкурсах, фестивалях, сравнениях;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личный вклад в повышение качества образования, совершенствование методов обучения и воспитания, продуктивного использования новых образовательных технологий, транслирование в педагогических коллективах опыта практических результатов своей профессиональной деятельности, в том числе экспериментальной и инновационной;</a:t>
                      </a:r>
                    </a:p>
                    <a:p>
                      <a:pPr marL="342900" lvl="0" indent="-342900" algn="l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активное участие в работе методобъединений педагогов, разработке программно-методического сопровождения образовательного процесса, профессиональных конкурсах</a:t>
                      </a:r>
                    </a:p>
                  </a:txBody>
                  <a:tcPr marL="95250" marR="95250" marT="47625" marB="476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526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9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205C974-A997-49BB-A1DE-DAD565A60B6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000" y="2034000"/>
            <a:ext cx="3966629" cy="321433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Блок-схема: решение 8">
            <a:extLst>
              <a:ext uri="{FF2B5EF4-FFF2-40B4-BE49-F238E27FC236}">
                <a16:creationId xmlns:a16="http://schemas.microsoft.com/office/drawing/2014/main" id="{36D00F69-75EB-424F-B738-86CD45442AF4}"/>
              </a:ext>
            </a:extLst>
          </p:cNvPr>
          <p:cNvSpPr/>
          <p:nvPr/>
        </p:nvSpPr>
        <p:spPr>
          <a:xfrm>
            <a:off x="4672563" y="777309"/>
            <a:ext cx="1485000" cy="1599231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Блок-схема: решение 9">
            <a:extLst>
              <a:ext uri="{FF2B5EF4-FFF2-40B4-BE49-F238E27FC236}">
                <a16:creationId xmlns:a16="http://schemas.microsoft.com/office/drawing/2014/main" id="{38742A83-9EA0-4A7F-AF5C-96464284D566}"/>
              </a:ext>
            </a:extLst>
          </p:cNvPr>
          <p:cNvSpPr/>
          <p:nvPr/>
        </p:nvSpPr>
        <p:spPr>
          <a:xfrm>
            <a:off x="4665364" y="2724554"/>
            <a:ext cx="1485000" cy="1599231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решение 10">
            <a:extLst>
              <a:ext uri="{FF2B5EF4-FFF2-40B4-BE49-F238E27FC236}">
                <a16:creationId xmlns:a16="http://schemas.microsoft.com/office/drawing/2014/main" id="{90A28D59-8A44-4054-A70D-613FC272D557}"/>
              </a:ext>
            </a:extLst>
          </p:cNvPr>
          <p:cNvSpPr/>
          <p:nvPr/>
        </p:nvSpPr>
        <p:spPr>
          <a:xfrm>
            <a:off x="4621526" y="4762704"/>
            <a:ext cx="1485000" cy="1599231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F26745-1E34-42A2-B98C-F434033FB06A}"/>
              </a:ext>
            </a:extLst>
          </p:cNvPr>
          <p:cNvSpPr txBox="1"/>
          <p:nvPr/>
        </p:nvSpPr>
        <p:spPr>
          <a:xfrm>
            <a:off x="4959108" y="1161425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7CD723-3E98-4F5B-83AE-5AE1D415D6E0}"/>
              </a:ext>
            </a:extLst>
          </p:cNvPr>
          <p:cNvSpPr txBox="1"/>
          <p:nvPr/>
        </p:nvSpPr>
        <p:spPr>
          <a:xfrm>
            <a:off x="4994244" y="3108670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2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28FFC-22DD-42DD-A1DD-1E9E0251233F}"/>
              </a:ext>
            </a:extLst>
          </p:cNvPr>
          <p:cNvSpPr txBox="1"/>
          <p:nvPr/>
        </p:nvSpPr>
        <p:spPr>
          <a:xfrm>
            <a:off x="4962108" y="5094000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3" name="Заголовок 17">
            <a:extLst>
              <a:ext uri="{FF2B5EF4-FFF2-40B4-BE49-F238E27FC236}">
                <a16:creationId xmlns:a16="http://schemas.microsoft.com/office/drawing/2014/main" id="{93CAE8A1-5702-4CA2-90A6-1F3DF1C5A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650449" cy="1325563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Помните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847AB7-43B6-4D1E-ADC9-F68DFB48681B}"/>
              </a:ext>
            </a:extLst>
          </p:cNvPr>
          <p:cNvSpPr txBox="1"/>
          <p:nvPr/>
        </p:nvSpPr>
        <p:spPr>
          <a:xfrm>
            <a:off x="6365333" y="4410454"/>
            <a:ext cx="535566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у педагога есть действующая первая категория, но ему отказали в установлении высшей, то за ним сохранят первую квалификационную категорию на весь срок ее действия </a:t>
            </a:r>
            <a:r>
              <a:rPr lang="ru-RU" dirty="0"/>
              <a:t>(п. 40, Порядка, утв. приказом </a:t>
            </a:r>
            <a:r>
              <a:rPr lang="ru-RU" dirty="0" err="1"/>
              <a:t>Минпросвещения</a:t>
            </a:r>
            <a:r>
              <a:rPr lang="ru-RU" dirty="0"/>
              <a:t> от 24.03.2023 № 196).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год он может повторно пройти аттестацию на высшую категорию</a:t>
            </a:r>
            <a:r>
              <a:rPr lang="ru-RU" dirty="0"/>
              <a:t> (п. 41, Порядка, утв. приказом </a:t>
            </a:r>
            <a:r>
              <a:rPr lang="ru-RU" dirty="0" err="1"/>
              <a:t>Минпросвещения</a:t>
            </a:r>
            <a:r>
              <a:rPr lang="ru-RU" dirty="0"/>
              <a:t> от 24.03.2023 № 196).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58582B-FAC2-4BFC-9F4B-A8E5A2139F41}"/>
              </a:ext>
            </a:extLst>
          </p:cNvPr>
          <p:cNvSpPr txBox="1"/>
          <p:nvPr/>
        </p:nvSpPr>
        <p:spPr>
          <a:xfrm>
            <a:off x="6359669" y="753830"/>
            <a:ext cx="534290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Высшая и первая квалификационные категории сохраняются при переходе в другую организацию, в том числе расположенную в другом субъекте Российской Федерации. Категории – основание для дифференциации оплаты труда педагога.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602C36-832E-4536-9D28-F2B215E3AE07}"/>
              </a:ext>
            </a:extLst>
          </p:cNvPr>
          <p:cNvSpPr txBox="1"/>
          <p:nvPr/>
        </p:nvSpPr>
        <p:spPr>
          <a:xfrm>
            <a:off x="6359668" y="2443643"/>
            <a:ext cx="534290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педагогу отказали в установлении квалификационной категории, то он может через год вновь обратиться в комиссию, чтобы пройти аттестацию на квалификационную категорию </a:t>
            </a:r>
            <a:r>
              <a:rPr lang="ru-RU" dirty="0"/>
              <a:t>(п. 41 Порядка, утв. приказом </a:t>
            </a:r>
            <a:r>
              <a:rPr lang="ru-RU" dirty="0" err="1"/>
              <a:t>Минпросвещения</a:t>
            </a:r>
            <a:r>
              <a:rPr lang="ru-RU" dirty="0"/>
              <a:t> от 24.03.2023 № 196).</a:t>
            </a:r>
          </a:p>
        </p:txBody>
      </p:sp>
    </p:spTree>
    <p:extLst>
      <p:ext uri="{BB962C8B-B14F-4D97-AF65-F5344CB8AC3E}">
        <p14:creationId xmlns:p14="http://schemas.microsoft.com/office/powerpoint/2010/main" val="373491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7A036-0543-EABC-39B9-444C5DB6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D0885-A906-6BD1-C012-A5905218D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00" y="174982"/>
            <a:ext cx="9520158" cy="104923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Перечень документов, которые заявитель должен представить в ЕПГУ (</a:t>
            </a:r>
            <a:r>
              <a:rPr lang="ru-RU" sz="2800" b="1" dirty="0" err="1">
                <a:solidFill>
                  <a:schemeClr val="accent1"/>
                </a:solidFill>
              </a:rPr>
              <a:t>гос.услуги</a:t>
            </a:r>
            <a:r>
              <a:rPr lang="ru-RU" sz="2800" b="1" dirty="0">
                <a:solidFill>
                  <a:schemeClr val="accent1"/>
                </a:solidFill>
              </a:rPr>
              <a:t>):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B031CD-6590-ABA0-FE3D-DE960BA74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427" y="1134000"/>
            <a:ext cx="11786573" cy="554901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При подаче документов на первую квалификационную категорию загружаются: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1) заявление на квалификационную категорию, приложение к заявлению 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(Приложение 2 к Административному регламенту Приказа МО № 01-21/1524)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 2) представление результатов профессиональной деятельности педагогического 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работника (Приложение 3 к Административному регламенту Приказа МО № 01-21/1524)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 3) копия паспорта.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При подаче документов на высшую квалификационную категорию загружаются: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1) заявление на квалификационную категорию, приложение к заявлению 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(Приложение 4  к Административному регламенту Приказа МО № 01-21/1524)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 2) представление результатов профессиональной деятельности педагогического 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работника (Приложение 5 к Административному регламенту Приказа МО № 01-21/1524)</a:t>
            </a:r>
          </a:p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6400" b="1" dirty="0"/>
              <a:t> 3) копия паспорта.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6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450"/>
              </a:spcBef>
              <a:spcAft>
                <a:spcPts val="1050"/>
              </a:spcAft>
            </a:pPr>
            <a:endParaRPr lang="ru-RU" b="0" i="0" dirty="0">
              <a:solidFill>
                <a:srgbClr val="000000"/>
              </a:solidFill>
              <a:effectLst/>
              <a:latin typeface="Montserrat" panose="00000500000000000000" pitchFamily="2" charset="-52"/>
            </a:endParaRPr>
          </a:p>
        </p:txBody>
      </p:sp>
      <p:sp>
        <p:nvSpPr>
          <p:cNvPr id="5" name="Стрелка: влево 4">
            <a:extLst>
              <a:ext uri="{FF2B5EF4-FFF2-40B4-BE49-F238E27FC236}">
                <a16:creationId xmlns:a16="http://schemas.microsoft.com/office/drawing/2014/main" id="{A9FB742D-423F-FF7F-7F8D-481797E7FA9A}"/>
              </a:ext>
            </a:extLst>
          </p:cNvPr>
          <p:cNvSpPr/>
          <p:nvPr/>
        </p:nvSpPr>
        <p:spPr>
          <a:xfrm>
            <a:off x="8278866" y="1596451"/>
            <a:ext cx="3913134" cy="516977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Согласно Приказа МО от 12.09.2024г.№01-21/1524 «Об утверждении административного регламента предоставления </a:t>
            </a:r>
            <a:r>
              <a:rPr lang="ru-RU" dirty="0" err="1"/>
              <a:t>гос.услуги</a:t>
            </a:r>
            <a:r>
              <a:rPr lang="ru-RU" dirty="0"/>
              <a:t> «Аттестация </a:t>
            </a:r>
            <a:r>
              <a:rPr lang="ru-RU" dirty="0" err="1"/>
              <a:t>пед.работников</a:t>
            </a:r>
            <a:r>
              <a:rPr lang="ru-RU" dirty="0"/>
              <a:t>..»</a:t>
            </a:r>
          </a:p>
        </p:txBody>
      </p:sp>
    </p:spTree>
    <p:extLst>
      <p:ext uri="{BB962C8B-B14F-4D97-AF65-F5344CB8AC3E}">
        <p14:creationId xmlns:p14="http://schemas.microsoft.com/office/powerpoint/2010/main" val="123307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7A036-0543-EABC-39B9-444C5DB6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D0885-A906-6BD1-C012-A5905218D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00" y="174982"/>
            <a:ext cx="9520158" cy="104923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Перечень документов, которые заявитель должен представить в ЕПГУ (</a:t>
            </a:r>
            <a:r>
              <a:rPr lang="ru-RU" sz="2800" b="1" dirty="0" err="1">
                <a:solidFill>
                  <a:schemeClr val="accent1"/>
                </a:solidFill>
              </a:rPr>
              <a:t>гос.услуги</a:t>
            </a:r>
            <a:r>
              <a:rPr lang="ru-RU" sz="2800" b="1" dirty="0">
                <a:solidFill>
                  <a:schemeClr val="accent1"/>
                </a:solidFill>
              </a:rPr>
              <a:t>):</a:t>
            </a:r>
          </a:p>
        </p:txBody>
      </p:sp>
      <p:sp>
        <p:nvSpPr>
          <p:cNvPr id="5" name="Стрелка: влево 4">
            <a:extLst>
              <a:ext uri="{FF2B5EF4-FFF2-40B4-BE49-F238E27FC236}">
                <a16:creationId xmlns:a16="http://schemas.microsoft.com/office/drawing/2014/main" id="{A9FB742D-423F-FF7F-7F8D-481797E7FA9A}"/>
              </a:ext>
            </a:extLst>
          </p:cNvPr>
          <p:cNvSpPr/>
          <p:nvPr/>
        </p:nvSpPr>
        <p:spPr>
          <a:xfrm>
            <a:off x="8278866" y="1596451"/>
            <a:ext cx="3913134" cy="516977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Согласно Приказа МО от 12.09.2024г.№01-21/1524 «Об утверждении административного регламента предоставления </a:t>
            </a:r>
            <a:r>
              <a:rPr lang="ru-RU" dirty="0" err="1"/>
              <a:t>гос.услуги</a:t>
            </a:r>
            <a:r>
              <a:rPr lang="ru-RU" dirty="0"/>
              <a:t> «Аттестация </a:t>
            </a:r>
            <a:r>
              <a:rPr lang="ru-RU" dirty="0" err="1"/>
              <a:t>пед.работников</a:t>
            </a:r>
            <a:r>
              <a:rPr lang="ru-RU" dirty="0"/>
              <a:t>..»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80F9BEB-0E79-4331-998D-B9517D4F15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000" y="1792434"/>
            <a:ext cx="7211816" cy="348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EF6182C-7CDA-43DD-8536-C76D40EC7FA0}"/>
              </a:ext>
            </a:extLst>
          </p:cNvPr>
          <p:cNvSpPr/>
          <p:nvPr/>
        </p:nvSpPr>
        <p:spPr>
          <a:xfrm>
            <a:off x="1145842" y="2349000"/>
            <a:ext cx="4950000" cy="171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69849EE-5963-4529-BDB4-2926876D2BDF}"/>
              </a:ext>
            </a:extLst>
          </p:cNvPr>
          <p:cNvSpPr/>
          <p:nvPr/>
        </p:nvSpPr>
        <p:spPr>
          <a:xfrm>
            <a:off x="6071035" y="2348998"/>
            <a:ext cx="4950000" cy="171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5C94730-1176-44B3-B7BC-088B524B9082}"/>
              </a:ext>
            </a:extLst>
          </p:cNvPr>
          <p:cNvSpPr/>
          <p:nvPr/>
        </p:nvSpPr>
        <p:spPr>
          <a:xfrm>
            <a:off x="1145842" y="4059000"/>
            <a:ext cx="4950000" cy="171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AD99790-0B7C-4BA6-B8C9-5728B96C1E53}"/>
              </a:ext>
            </a:extLst>
          </p:cNvPr>
          <p:cNvSpPr/>
          <p:nvPr/>
        </p:nvSpPr>
        <p:spPr>
          <a:xfrm>
            <a:off x="6096000" y="4059000"/>
            <a:ext cx="4950000" cy="171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0B888E-6FA0-4FAC-A555-4DC39C63F6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430381" y="5066634"/>
            <a:ext cx="702362" cy="70236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26EA88E-8E4A-4517-AB60-A8B36BEEE0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76000" y="3479711"/>
            <a:ext cx="522362" cy="522362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E036EF7-6BBB-45F5-902D-A8F2FF7ADDD5}"/>
              </a:ext>
            </a:extLst>
          </p:cNvPr>
          <p:cNvSpPr/>
          <p:nvPr/>
        </p:nvSpPr>
        <p:spPr>
          <a:xfrm>
            <a:off x="1189235" y="2483651"/>
            <a:ext cx="48849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Необходимо постоянно обновлять и обогащать свой профессиональный потенциал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6BCED08-0AA9-4AB6-BD1D-7CF742185677}"/>
              </a:ext>
            </a:extLst>
          </p:cNvPr>
          <p:cNvSpPr/>
          <p:nvPr/>
        </p:nvSpPr>
        <p:spPr>
          <a:xfrm>
            <a:off x="6139235" y="2564138"/>
            <a:ext cx="49160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Повышение квалификации – условие жизни в современном мире.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671FF66-9BF3-40F6-9D26-0D73928C35CF}"/>
              </a:ext>
            </a:extLst>
          </p:cNvPr>
          <p:cNvSpPr/>
          <p:nvPr/>
        </p:nvSpPr>
        <p:spPr>
          <a:xfrm>
            <a:off x="1151647" y="4058998"/>
            <a:ext cx="456820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Чтобы оставаться профессионалом, требуется непрерывный процесс самообразования.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1F97A0AA-EFC3-44AE-A04B-47051DE7A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Самообразование как условие профессионального роста педагога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BFCFE64-816D-4128-BF49-7A9A32FBDABA}"/>
              </a:ext>
            </a:extLst>
          </p:cNvPr>
          <p:cNvSpPr/>
          <p:nvPr/>
        </p:nvSpPr>
        <p:spPr>
          <a:xfrm>
            <a:off x="6261500" y="4024507"/>
            <a:ext cx="47161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Самообразование учителя — необходимое условие профессиональной деятельности педагога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7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7A036-0543-EABC-39B9-444C5DB6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D0885-A906-6BD1-C012-A5905218D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00" y="174982"/>
            <a:ext cx="9520158" cy="104923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Перечень документов, которые заявитель должен представить в ЕПГУ (</a:t>
            </a:r>
            <a:r>
              <a:rPr lang="ru-RU" sz="2800" b="1" dirty="0" err="1">
                <a:solidFill>
                  <a:schemeClr val="accent1"/>
                </a:solidFill>
              </a:rPr>
              <a:t>гос.услуги</a:t>
            </a:r>
            <a:r>
              <a:rPr lang="ru-RU" sz="2800" b="1" dirty="0">
                <a:solidFill>
                  <a:schemeClr val="accent1"/>
                </a:solidFill>
              </a:rPr>
              <a:t>):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9FB2A95-4F32-4E55-99A2-BC8B56445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00" y="1359000"/>
            <a:ext cx="3715138" cy="53240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3F05B6-D4DC-47BE-9879-FA6CB774D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699" y="1364688"/>
            <a:ext cx="3744260" cy="53240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672918D-4FF5-4ABC-BCFA-C609D58B4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959" y="1224217"/>
            <a:ext cx="3915000" cy="558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0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7A036-0543-EABC-39B9-444C5DB6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D0885-A906-6BD1-C012-A5905218D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00" y="174982"/>
            <a:ext cx="9520158" cy="104923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Перечень документов, которые заявитель должен представить в ЕПГУ (</a:t>
            </a:r>
            <a:r>
              <a:rPr lang="ru-RU" sz="2800" b="1" dirty="0" err="1">
                <a:solidFill>
                  <a:schemeClr val="accent1"/>
                </a:solidFill>
              </a:rPr>
              <a:t>гос.услуги</a:t>
            </a:r>
            <a:r>
              <a:rPr lang="ru-RU" sz="2800" b="1" dirty="0">
                <a:solidFill>
                  <a:schemeClr val="accent1"/>
                </a:solidFill>
              </a:rPr>
              <a:t>):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B3FED6F-697F-468D-8B2A-6D47D2EB1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000" y="1070331"/>
            <a:ext cx="3941538" cy="5615912"/>
          </a:xfrm>
          <a:prstGeom prst="rect">
            <a:avLst/>
          </a:prstGeo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D3B4E266-0E28-4B87-A532-EEBC7B5EC6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1224217"/>
            <a:ext cx="3941538" cy="5609313"/>
          </a:xfrm>
        </p:spPr>
      </p:pic>
    </p:spTree>
    <p:extLst>
      <p:ext uri="{BB962C8B-B14F-4D97-AF65-F5344CB8AC3E}">
        <p14:creationId xmlns:p14="http://schemas.microsoft.com/office/powerpoint/2010/main" val="395337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7A036-0543-EABC-39B9-444C5DB6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4547B8B-5950-46C7-8DF6-6D160940D6B3}"/>
              </a:ext>
            </a:extLst>
          </p:cNvPr>
          <p:cNvSpPr txBox="1"/>
          <p:nvPr/>
        </p:nvSpPr>
        <p:spPr>
          <a:xfrm>
            <a:off x="317592" y="-20592"/>
            <a:ext cx="927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Формируем портфолио профессиональных достижений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3BB98A-D9C0-45B8-B68C-B20C5D4F0DF6}"/>
              </a:ext>
            </a:extLst>
          </p:cNvPr>
          <p:cNvSpPr txBox="1"/>
          <p:nvPr/>
        </p:nvSpPr>
        <p:spPr>
          <a:xfrm>
            <a:off x="317592" y="440398"/>
            <a:ext cx="10430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Документы для аттестации на первую и высшую квалификационные категории</a:t>
            </a:r>
          </a:p>
        </p:txBody>
      </p:sp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id="{87C037E2-41BD-47F7-B513-324E671EE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198689"/>
              </p:ext>
            </p:extLst>
          </p:nvPr>
        </p:nvGraphicFramePr>
        <p:xfrm>
          <a:off x="111000" y="809730"/>
          <a:ext cx="11835000" cy="5849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65000">
                  <a:extLst>
                    <a:ext uri="{9D8B030D-6E8A-4147-A177-3AD203B41FA5}">
                      <a16:colId xmlns:a16="http://schemas.microsoft.com/office/drawing/2014/main" val="2470869320"/>
                    </a:ext>
                  </a:extLst>
                </a:gridCol>
                <a:gridCol w="6570000">
                  <a:extLst>
                    <a:ext uri="{9D8B030D-6E8A-4147-A177-3AD203B41FA5}">
                      <a16:colId xmlns:a16="http://schemas.microsoft.com/office/drawing/2014/main" val="37624368"/>
                    </a:ext>
                  </a:extLst>
                </a:gridCol>
              </a:tblGrid>
              <a:tr h="252678">
                <a:tc>
                  <a:txBody>
                    <a:bodyPr/>
                    <a:lstStyle/>
                    <a:p>
                      <a:r>
                        <a:rPr lang="ru-RU" sz="1300">
                          <a:effectLst/>
                        </a:rPr>
                        <a:t>Показатели оценки деятельности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817" marR="35817" marT="35817" marB="35817"/>
                </a:tc>
                <a:tc>
                  <a:txBody>
                    <a:bodyPr/>
                    <a:lstStyle/>
                    <a:p>
                      <a:r>
                        <a:rPr lang="ru-RU" sz="1300">
                          <a:effectLst/>
                        </a:rPr>
                        <a:t>Рекомендации, какие документы включить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817" marR="35817" marT="35817" marB="35817"/>
                </a:tc>
                <a:extLst>
                  <a:ext uri="{0D108BD9-81ED-4DB2-BD59-A6C34878D82A}">
                    <a16:rowId xmlns:a16="http://schemas.microsoft.com/office/drawing/2014/main" val="3939483551"/>
                  </a:ext>
                </a:extLst>
              </a:tr>
              <a:tr h="459516">
                <a:tc>
                  <a:txBody>
                    <a:bodyPr/>
                    <a:lstStyle/>
                    <a:p>
                      <a:r>
                        <a:rPr lang="ru-RU" sz="1300" dirty="0">
                          <a:effectLst/>
                        </a:rPr>
                        <a:t>1. Достижение обучающимися положительной динамики результатов освоения образовательных программ по итогам мониторингов в ОО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tc>
                  <a:txBody>
                    <a:bodyPr/>
                    <a:lstStyle/>
                    <a:p>
                      <a:r>
                        <a:rPr lang="ru-RU" sz="1300">
                          <a:effectLst/>
                        </a:rPr>
                        <a:t>Результаты освоения обучающимися образовательных программ по итогам промежуточной аттестации. Например, справка по итогам промежуточной аттестации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extLst>
                  <a:ext uri="{0D108BD9-81ED-4DB2-BD59-A6C34878D82A}">
                    <a16:rowId xmlns:a16="http://schemas.microsoft.com/office/drawing/2014/main" val="240470172"/>
                  </a:ext>
                </a:extLst>
              </a:tr>
              <a:tr h="750462">
                <a:tc>
                  <a:txBody>
                    <a:bodyPr/>
                    <a:lstStyle/>
                    <a:p>
                      <a:r>
                        <a:rPr lang="ru-RU" sz="1300" dirty="0">
                          <a:effectLst/>
                        </a:rPr>
                        <a:t>2. Достижение обучающимися положительных результатов освоения образовательных программ по итогам мониторинга системы образования (мониторинги, проводимые в соответствии с приказами </a:t>
                      </a:r>
                      <a:r>
                        <a:rPr lang="ru-RU" sz="1300" dirty="0" err="1">
                          <a:effectLst/>
                        </a:rPr>
                        <a:t>Минпросвещения</a:t>
                      </a:r>
                      <a:r>
                        <a:rPr lang="ru-RU" sz="1300" dirty="0">
                          <a:effectLst/>
                        </a:rPr>
                        <a:t> и региональные мониторинги)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tc>
                  <a:txBody>
                    <a:bodyPr/>
                    <a:lstStyle/>
                    <a:p>
                      <a:r>
                        <a:rPr lang="ru-RU" sz="1300" dirty="0">
                          <a:effectLst/>
                        </a:rPr>
                        <a:t>Справки по результатам ГИА, ВПР, региональных оценочных процедур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extLst>
                  <a:ext uri="{0D108BD9-81ED-4DB2-BD59-A6C34878D82A}">
                    <a16:rowId xmlns:a16="http://schemas.microsoft.com/office/drawing/2014/main" val="4076082230"/>
                  </a:ext>
                </a:extLst>
              </a:tr>
              <a:tr h="727657">
                <a:tc>
                  <a:txBody>
                    <a:bodyPr/>
                    <a:lstStyle/>
                    <a:p>
                      <a:r>
                        <a:rPr lang="ru-RU" sz="1300">
                          <a:effectLst/>
                        </a:rPr>
                        <a:t>3. Выявление и развитие способностей обучающихся к научной (интеллектуальной), творческой, физкультурно-спортивной деятельности, а также их участие в олимпиадах, конкурсах, фестивалях, соревнованиях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300" dirty="0">
                          <a:effectLst/>
                        </a:rPr>
                        <a:t>Копии дипломов призеров и победителей олимпиад, спортивных и интеллектуальных соревнований; выписки из приказов о награждении участников олимпиад. конкурсов. фестивалей, соревнований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extLst>
                  <a:ext uri="{0D108BD9-81ED-4DB2-BD59-A6C34878D82A}">
                    <a16:rowId xmlns:a16="http://schemas.microsoft.com/office/drawing/2014/main" val="1536249015"/>
                  </a:ext>
                </a:extLst>
              </a:tr>
              <a:tr h="1456270">
                <a:tc>
                  <a:txBody>
                    <a:bodyPr/>
                    <a:lstStyle/>
                    <a:p>
                      <a:r>
                        <a:rPr lang="ru-RU" sz="1300">
                          <a:effectLst/>
                        </a:rPr>
                        <a:t>4. Личный вклад в повышение качества образования, совершенствование методов обучения и воспитания, транслирование в педагогических коллективах опыта практических результатов своей профессиональной деятельности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300" dirty="0">
                          <a:effectLst/>
                        </a:rPr>
                        <a:t>Распорядительный акт, который подтверждает факт участия в мероприятиях по транслированию опыта практических результатов своей профессиональной деятельности;</a:t>
                      </a:r>
                    </a:p>
                    <a:p>
                      <a:pPr marL="0" lvl="0" indent="0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300" dirty="0">
                          <a:effectLst/>
                        </a:rPr>
                        <a:t>перечень учебно-методических разработок с указанием мероприятий по распространению указанных материалов в профессиональном педагогическом сообществе. Например, публикации, мастер-классы, выступления на методических образовательных событиях; документы, которые подтверждают факт публикации методических материалов, участия в методических образовательных событиях в качестве спикера.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extLst>
                  <a:ext uri="{0D108BD9-81ED-4DB2-BD59-A6C34878D82A}">
                    <a16:rowId xmlns:a16="http://schemas.microsoft.com/office/drawing/2014/main" val="2956398198"/>
                  </a:ext>
                </a:extLst>
              </a:tr>
              <a:tr h="1638868">
                <a:tc>
                  <a:txBody>
                    <a:bodyPr/>
                    <a:lstStyle/>
                    <a:p>
                      <a:r>
                        <a:rPr lang="ru-RU" sz="1300" dirty="0">
                          <a:effectLst/>
                        </a:rPr>
                        <a:t>5. Активное участие в работе методических объединений педагогических работников организаций, в разработке программно-методического сопровождения образовательного процесса, профессиональных конкурсах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300" dirty="0">
                          <a:effectLst/>
                        </a:rPr>
                        <a:t>Документы, которые подтверждают активное участие в работе </a:t>
                      </a:r>
                      <a:r>
                        <a:rPr lang="ru-RU" sz="1300" dirty="0" err="1">
                          <a:effectLst/>
                        </a:rPr>
                        <a:t>методобъединения</a:t>
                      </a:r>
                      <a:r>
                        <a:rPr lang="ru-RU" sz="1300" dirty="0">
                          <a:effectLst/>
                        </a:rPr>
                        <a:t>. Например, выступления на педагогических советах, методических мероприятиях;</a:t>
                      </a:r>
                    </a:p>
                    <a:p>
                      <a:pPr marL="0" lvl="0" indent="0">
                        <a:spcAft>
                          <a:spcPts val="515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300" dirty="0">
                          <a:effectLst/>
                        </a:rPr>
                        <a:t>распорядительный акт, которые подтверждает факт участия в разработке программно-методического сопровождения образовательного процесса, в том числе в составе рабочей группы; краткое описание опыта разработки программно-методического сопровождения образовательного процесса и/или инновационных образовательных программ и проектов в школе;  документы, </a:t>
                      </a:r>
                      <a:r>
                        <a:rPr lang="ru-RU" sz="1300" dirty="0" err="1">
                          <a:effectLst/>
                        </a:rPr>
                        <a:t>подтверждаюшие</a:t>
                      </a:r>
                      <a:r>
                        <a:rPr lang="ru-RU" sz="1300" dirty="0">
                          <a:effectLst/>
                        </a:rPr>
                        <a:t> участие в профессиональных конкурсах педагогических работников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695" marR="59695" marT="29847" marB="29847"/>
                </a:tc>
                <a:extLst>
                  <a:ext uri="{0D108BD9-81ED-4DB2-BD59-A6C34878D82A}">
                    <a16:rowId xmlns:a16="http://schemas.microsoft.com/office/drawing/2014/main" val="2810134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65700DF-C020-4475-A195-AAB8F5D3EBCD}"/>
              </a:ext>
            </a:extLst>
          </p:cNvPr>
          <p:cNvSpPr/>
          <p:nvPr/>
        </p:nvSpPr>
        <p:spPr>
          <a:xfrm>
            <a:off x="-14400" y="-19800"/>
            <a:ext cx="1461000" cy="687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Заголовок 51">
            <a:extLst>
              <a:ext uri="{FF2B5EF4-FFF2-40B4-BE49-F238E27FC236}">
                <a16:creationId xmlns:a16="http://schemas.microsoft.com/office/drawing/2014/main" id="{862AE188-DBE6-43ED-9B17-6C4457E0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050" y="83779"/>
            <a:ext cx="10093853" cy="57895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Итоги аттестации</a:t>
            </a:r>
            <a:endParaRPr lang="ru-RU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9E7B3D-0A62-4756-BEB2-F24B37B49BE9}"/>
              </a:ext>
            </a:extLst>
          </p:cNvPr>
          <p:cNvSpPr txBox="1"/>
          <p:nvPr/>
        </p:nvSpPr>
        <p:spPr>
          <a:xfrm>
            <a:off x="1580562" y="1674000"/>
            <a:ext cx="5220000" cy="262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dirty="0"/>
              <a:t>После аттестации региональный орган издает распорядительный акт об установлении педагогам первой или высшей квалификационных категорий, а также квалификационных категорий «педагог-методист» или «педагог-наставник». Акт опубликуют на официальном сайте органа (п. 42, 56 Порядка, утв. приказом </a:t>
            </a:r>
            <a:r>
              <a:rPr lang="ru-RU" dirty="0" err="1"/>
              <a:t>Минпросвещения</a:t>
            </a:r>
            <a:r>
              <a:rPr lang="ru-RU" dirty="0"/>
              <a:t> от 24.03.2023 № 196).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3FF79E-D158-4BB8-B56E-C9BC2A5E8D07}"/>
              </a:ext>
            </a:extLst>
          </p:cNvPr>
          <p:cNvSpPr txBox="1"/>
          <p:nvPr/>
        </p:nvSpPr>
        <p:spPr>
          <a:xfrm>
            <a:off x="1567050" y="658929"/>
            <a:ext cx="8595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/>
              <a:t>С 1 сентября 2023 года все квалификационные категории не имеют срока действия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B79CB7-73B5-4960-9447-1715C350CE44}"/>
              </a:ext>
            </a:extLst>
          </p:cNvPr>
          <p:cNvSpPr txBox="1"/>
          <p:nvPr/>
        </p:nvSpPr>
        <p:spPr>
          <a:xfrm>
            <a:off x="6849528" y="2349000"/>
            <a:ext cx="49614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https://iro56.ru/resheniya-attestacionnoy-komissii</a:t>
            </a:r>
            <a:endParaRPr lang="ru-RU" dirty="0"/>
          </a:p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E7A588-1A33-4483-BCF4-91A6DE5D0E8F}"/>
              </a:ext>
            </a:extLst>
          </p:cNvPr>
          <p:cNvSpPr txBox="1"/>
          <p:nvPr/>
        </p:nvSpPr>
        <p:spPr>
          <a:xfrm>
            <a:off x="6862104" y="3493338"/>
            <a:ext cx="4037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https://minobr.orb.ru/activity/1385/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A52AAB-FF94-3F58-351E-B55726756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000" y="4107197"/>
            <a:ext cx="4708950" cy="264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9">
            <a:extLst>
              <a:ext uri="{FF2B5EF4-FFF2-40B4-BE49-F238E27FC236}">
                <a16:creationId xmlns:a16="http://schemas.microsoft.com/office/drawing/2014/main" id="{E893E3A9-6396-47AA-8648-E22DFF86D681}"/>
              </a:ext>
            </a:extLst>
          </p:cNvPr>
          <p:cNvSpPr txBox="1">
            <a:spLocks/>
          </p:cNvSpPr>
          <p:nvPr/>
        </p:nvSpPr>
        <p:spPr>
          <a:xfrm>
            <a:off x="160873" y="1307167"/>
            <a:ext cx="4432499" cy="11502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>
                <a:solidFill>
                  <a:schemeClr val="accent1"/>
                </a:solidFill>
              </a:rPr>
              <a:t>СПАСИБО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E896F0E-7B38-441F-93C6-15386BEBBC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6820" y="4851701"/>
            <a:ext cx="630000" cy="630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3EC9939-C873-475F-8A8C-A0B2671F1F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36820" y="4847630"/>
            <a:ext cx="630000" cy="63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419B722-D47F-4A44-8AB8-779A46413BF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336820" y="4847630"/>
            <a:ext cx="630000" cy="630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80BFE47-DA48-4155-B32F-5F5A3DF97E5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236820" y="4847630"/>
            <a:ext cx="630000" cy="630000"/>
          </a:xfrm>
          <a:prstGeom prst="rect">
            <a:avLst/>
          </a:prstGeom>
        </p:spPr>
      </p:pic>
      <p:sp>
        <p:nvSpPr>
          <p:cNvPr id="11" name="Текст 11">
            <a:extLst>
              <a:ext uri="{FF2B5EF4-FFF2-40B4-BE49-F238E27FC236}">
                <a16:creationId xmlns:a16="http://schemas.microsoft.com/office/drawing/2014/main" id="{2038F74A-EA8F-439E-9748-492716191358}"/>
              </a:ext>
            </a:extLst>
          </p:cNvPr>
          <p:cNvSpPr txBox="1">
            <a:spLocks/>
          </p:cNvSpPr>
          <p:nvPr/>
        </p:nvSpPr>
        <p:spPr>
          <a:xfrm>
            <a:off x="536820" y="2557844"/>
            <a:ext cx="5220000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solidFill>
                  <a:schemeClr val="accent1"/>
                </a:solidFill>
              </a:rPr>
              <a:t>МОАУ СОШ №1 п. Новоорск имени Калачева А. В.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/>
                </a:solidFill>
              </a:rPr>
              <a:t>Контактный телефон: 8(35363) 7-15-17</a:t>
            </a:r>
          </a:p>
          <a:p>
            <a:pPr marL="0" indent="0">
              <a:buNone/>
            </a:pPr>
            <a:r>
              <a:rPr lang="ru-RU" sz="1600" dirty="0" err="1">
                <a:solidFill>
                  <a:schemeClr val="accent1"/>
                </a:solidFill>
              </a:rPr>
              <a:t>Еmail</a:t>
            </a:r>
            <a:r>
              <a:rPr lang="ru-RU" sz="1600" dirty="0">
                <a:solidFill>
                  <a:schemeClr val="accent1"/>
                </a:solidFill>
              </a:rPr>
              <a:t>: ou290001@yandex.ru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1"/>
                </a:solidFill>
              </a:rPr>
              <a:t>Юридический и почтовый адрес ОУ: 462800 Оренбургская область, Новоорский район п. Новоорск, ул. Оренбургская 59 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CEDB1A-D556-4A5A-8B96-BB668A1604B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10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314000"/>
            <a:ext cx="5220000" cy="423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069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7">
            <a:extLst>
              <a:ext uri="{FF2B5EF4-FFF2-40B4-BE49-F238E27FC236}">
                <a16:creationId xmlns:a16="http://schemas.microsoft.com/office/drawing/2014/main" id="{A5D74007-E5AE-44D1-B979-130CA500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Преимущества самообразования учителя</a:t>
            </a: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5496D36E-AA89-4A03-8F79-B777CDFB4B70}"/>
              </a:ext>
            </a:extLst>
          </p:cNvPr>
          <p:cNvSpPr/>
          <p:nvPr/>
        </p:nvSpPr>
        <p:spPr>
          <a:xfrm>
            <a:off x="1618726" y="1914206"/>
            <a:ext cx="2494554" cy="2324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59142D68-21CB-4371-BDE0-85AF700B61F6}"/>
              </a:ext>
            </a:extLst>
          </p:cNvPr>
          <p:cNvSpPr/>
          <p:nvPr/>
        </p:nvSpPr>
        <p:spPr>
          <a:xfrm>
            <a:off x="4802363" y="1895156"/>
            <a:ext cx="2580674" cy="25806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98E2F829-B33E-4B85-BCF8-101F14EA1CFC}"/>
              </a:ext>
            </a:extLst>
          </p:cNvPr>
          <p:cNvSpPr/>
          <p:nvPr/>
        </p:nvSpPr>
        <p:spPr>
          <a:xfrm>
            <a:off x="7986000" y="1878056"/>
            <a:ext cx="2580674" cy="25806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E1081748-0063-4E05-A6BF-5FCAA6BA4C09}"/>
              </a:ext>
            </a:extLst>
          </p:cNvPr>
          <p:cNvSpPr/>
          <p:nvPr/>
        </p:nvSpPr>
        <p:spPr>
          <a:xfrm>
            <a:off x="3832842" y="2664000"/>
            <a:ext cx="1286315" cy="1083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20DE24B7-DD08-44CA-A32F-E719FEC42D57}"/>
              </a:ext>
            </a:extLst>
          </p:cNvPr>
          <p:cNvSpPr/>
          <p:nvPr/>
        </p:nvSpPr>
        <p:spPr>
          <a:xfrm>
            <a:off x="7072845" y="2664000"/>
            <a:ext cx="1286315" cy="1083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5DF37821-3231-4541-90C5-2414FA906685}"/>
              </a:ext>
            </a:extLst>
          </p:cNvPr>
          <p:cNvSpPr/>
          <p:nvPr/>
        </p:nvSpPr>
        <p:spPr>
          <a:xfrm rot="5400000">
            <a:off x="4237676" y="2968839"/>
            <a:ext cx="665931" cy="57407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>
            <a:extLst>
              <a:ext uri="{FF2B5EF4-FFF2-40B4-BE49-F238E27FC236}">
                <a16:creationId xmlns:a16="http://schemas.microsoft.com/office/drawing/2014/main" id="{912405FF-58BB-4DB7-83A5-A63462D662A3}"/>
              </a:ext>
            </a:extLst>
          </p:cNvPr>
          <p:cNvSpPr/>
          <p:nvPr/>
        </p:nvSpPr>
        <p:spPr>
          <a:xfrm rot="5400000">
            <a:off x="7568833" y="2968840"/>
            <a:ext cx="665931" cy="57407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5CBF72-D8CC-48DF-BD1E-3A0803E1F725}"/>
              </a:ext>
            </a:extLst>
          </p:cNvPr>
          <p:cNvSpPr txBox="1"/>
          <p:nvPr/>
        </p:nvSpPr>
        <p:spPr>
          <a:xfrm>
            <a:off x="766577" y="4735258"/>
            <a:ext cx="35170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Повышение качества преподавания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CFE515-2083-4673-A875-F646A826B7CC}"/>
              </a:ext>
            </a:extLst>
          </p:cNvPr>
          <p:cNvSpPr txBox="1"/>
          <p:nvPr/>
        </p:nvSpPr>
        <p:spPr>
          <a:xfrm>
            <a:off x="4198977" y="4735258"/>
            <a:ext cx="35170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Профессиональный и карьерный рост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5B8FF8-D66B-41BD-8DF1-6A3B0D8A96C4}"/>
              </a:ext>
            </a:extLst>
          </p:cNvPr>
          <p:cNvSpPr txBox="1"/>
          <p:nvPr/>
        </p:nvSpPr>
        <p:spPr>
          <a:xfrm>
            <a:off x="7901798" y="4735258"/>
            <a:ext cx="404420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Соответствие требованиям общества и государства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B32D21-B8D5-4A26-B56F-8333B8CDA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31" y="2622345"/>
            <a:ext cx="895156" cy="8951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67363-4A3C-4408-B6BA-581B87F61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7918" y="2674080"/>
            <a:ext cx="940429" cy="9317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FB95AE-0273-4425-9206-9F6CF85F1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1621" y="2716038"/>
            <a:ext cx="770207" cy="86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0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205C974-A997-49BB-A1DE-DAD565A60B6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000" y="2034000"/>
            <a:ext cx="4139486" cy="335441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Блок-схема: решение 8">
            <a:extLst>
              <a:ext uri="{FF2B5EF4-FFF2-40B4-BE49-F238E27FC236}">
                <a16:creationId xmlns:a16="http://schemas.microsoft.com/office/drawing/2014/main" id="{36D00F69-75EB-424F-B738-86CD45442AF4}"/>
              </a:ext>
            </a:extLst>
          </p:cNvPr>
          <p:cNvSpPr/>
          <p:nvPr/>
        </p:nvSpPr>
        <p:spPr>
          <a:xfrm>
            <a:off x="5061000" y="1385857"/>
            <a:ext cx="1485000" cy="1599231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Блок-схема: решение 9">
            <a:extLst>
              <a:ext uri="{FF2B5EF4-FFF2-40B4-BE49-F238E27FC236}">
                <a16:creationId xmlns:a16="http://schemas.microsoft.com/office/drawing/2014/main" id="{38742A83-9EA0-4A7F-AF5C-96464284D566}"/>
              </a:ext>
            </a:extLst>
          </p:cNvPr>
          <p:cNvSpPr/>
          <p:nvPr/>
        </p:nvSpPr>
        <p:spPr>
          <a:xfrm>
            <a:off x="5060999" y="3136025"/>
            <a:ext cx="1485000" cy="1599231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решение 10">
            <a:extLst>
              <a:ext uri="{FF2B5EF4-FFF2-40B4-BE49-F238E27FC236}">
                <a16:creationId xmlns:a16="http://schemas.microsoft.com/office/drawing/2014/main" id="{90A28D59-8A44-4054-A70D-613FC272D557}"/>
              </a:ext>
            </a:extLst>
          </p:cNvPr>
          <p:cNvSpPr/>
          <p:nvPr/>
        </p:nvSpPr>
        <p:spPr>
          <a:xfrm>
            <a:off x="5060998" y="4981157"/>
            <a:ext cx="1485000" cy="1599231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1D573D8-F176-448B-93AB-FB402132B523}"/>
              </a:ext>
            </a:extLst>
          </p:cNvPr>
          <p:cNvSpPr/>
          <p:nvPr/>
        </p:nvSpPr>
        <p:spPr>
          <a:xfrm>
            <a:off x="6636000" y="1585307"/>
            <a:ext cx="486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ознакомление с новыми нормативными документами по вопросам обучения;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F26745-1E34-42A2-B98C-F434033FB06A}"/>
              </a:ext>
            </a:extLst>
          </p:cNvPr>
          <p:cNvSpPr txBox="1"/>
          <p:nvPr/>
        </p:nvSpPr>
        <p:spPr>
          <a:xfrm>
            <a:off x="5398581" y="1728846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7CD723-3E98-4F5B-83AE-5AE1D415D6E0}"/>
              </a:ext>
            </a:extLst>
          </p:cNvPr>
          <p:cNvSpPr txBox="1"/>
          <p:nvPr/>
        </p:nvSpPr>
        <p:spPr>
          <a:xfrm>
            <a:off x="5398580" y="3520141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2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28FFC-22DD-42DD-A1DD-1E9E0251233F}"/>
              </a:ext>
            </a:extLst>
          </p:cNvPr>
          <p:cNvSpPr txBox="1"/>
          <p:nvPr/>
        </p:nvSpPr>
        <p:spPr>
          <a:xfrm>
            <a:off x="5398579" y="5349596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3" name="Заголовок 17">
            <a:extLst>
              <a:ext uri="{FF2B5EF4-FFF2-40B4-BE49-F238E27FC236}">
                <a16:creationId xmlns:a16="http://schemas.microsoft.com/office/drawing/2014/main" id="{93CAE8A1-5702-4CA2-90A6-1F3DF1C5A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Направления самообразования педагога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E45BA1-C358-41A4-AE03-8E361803A384}"/>
              </a:ext>
            </a:extLst>
          </p:cNvPr>
          <p:cNvSpPr txBox="1"/>
          <p:nvPr/>
        </p:nvSpPr>
        <p:spPr>
          <a:xfrm>
            <a:off x="6652536" y="2324008"/>
            <a:ext cx="5248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изучение учебной и научно-методической литературы;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448AD7-74F5-4AED-95D0-D9B71495526A}"/>
              </a:ext>
            </a:extLst>
          </p:cNvPr>
          <p:cNvSpPr txBox="1"/>
          <p:nvPr/>
        </p:nvSpPr>
        <p:spPr>
          <a:xfrm>
            <a:off x="6635376" y="3136025"/>
            <a:ext cx="504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ознакомление с новыми достижениями педагогики;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7DCBB9-78F1-4971-A6B2-509BEC2073B9}"/>
              </a:ext>
            </a:extLst>
          </p:cNvPr>
          <p:cNvSpPr txBox="1"/>
          <p:nvPr/>
        </p:nvSpPr>
        <p:spPr>
          <a:xfrm>
            <a:off x="6652536" y="3782356"/>
            <a:ext cx="4303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ознакомление с передовой практикой образовательных учреждений;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A5DFEE-2982-4CC3-B89D-CE60746E6E97}"/>
              </a:ext>
            </a:extLst>
          </p:cNvPr>
          <p:cNvSpPr txBox="1"/>
          <p:nvPr/>
        </p:nvSpPr>
        <p:spPr>
          <a:xfrm>
            <a:off x="6652536" y="4465081"/>
            <a:ext cx="47012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изучение новых программ и педагогических (инновационных) технологий;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A3A1D2-470E-490B-A18E-A3D7FCC1BD34}"/>
              </a:ext>
            </a:extLst>
          </p:cNvPr>
          <p:cNvSpPr txBox="1"/>
          <p:nvPr/>
        </p:nvSpPr>
        <p:spPr>
          <a:xfrm>
            <a:off x="6654456" y="5254758"/>
            <a:ext cx="45265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повышение собственного общекультурного уровня, расширения коммуникативной сферы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131043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BC62F0-325A-49FE-B5D9-80CDBA928ED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441" y="1719263"/>
            <a:ext cx="12192000" cy="5138737"/>
          </a:xfr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5DFF6E7-5B5E-4BF0-A392-4385EB2ADE3A}"/>
              </a:ext>
            </a:extLst>
          </p:cNvPr>
          <p:cNvSpPr/>
          <p:nvPr/>
        </p:nvSpPr>
        <p:spPr>
          <a:xfrm>
            <a:off x="1" y="1719262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18AF694-A128-4034-ADE0-EA71FE624A98}"/>
              </a:ext>
            </a:extLst>
          </p:cNvPr>
          <p:cNvSpPr/>
          <p:nvPr/>
        </p:nvSpPr>
        <p:spPr>
          <a:xfrm>
            <a:off x="3048001" y="4288631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EA1A5DA-65F6-4FE2-BAA7-E4B49C2C74A2}"/>
              </a:ext>
            </a:extLst>
          </p:cNvPr>
          <p:cNvSpPr/>
          <p:nvPr/>
        </p:nvSpPr>
        <p:spPr>
          <a:xfrm>
            <a:off x="6096001" y="1719261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7C7F972-7817-4527-B037-2DEFD7E8EAEA}"/>
              </a:ext>
            </a:extLst>
          </p:cNvPr>
          <p:cNvSpPr/>
          <p:nvPr/>
        </p:nvSpPr>
        <p:spPr>
          <a:xfrm>
            <a:off x="9144000" y="4288630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BCB96C-9248-414C-8781-07306F8CDA03}"/>
              </a:ext>
            </a:extLst>
          </p:cNvPr>
          <p:cNvSpPr/>
          <p:nvPr/>
        </p:nvSpPr>
        <p:spPr>
          <a:xfrm>
            <a:off x="0" y="1843963"/>
            <a:ext cx="294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Курсовая подготовка в институтах повышения квалификации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88A5D5F-3890-4BE2-A0A7-7FB89E8D2377}"/>
              </a:ext>
            </a:extLst>
          </p:cNvPr>
          <p:cNvSpPr/>
          <p:nvPr/>
        </p:nvSpPr>
        <p:spPr>
          <a:xfrm>
            <a:off x="3166200" y="4880816"/>
            <a:ext cx="297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Участие в сетевых педагогических сообществах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9379296-3F0A-4A17-AA10-0D4E44223D46}"/>
              </a:ext>
            </a:extLst>
          </p:cNvPr>
          <p:cNvSpPr/>
          <p:nvPr/>
        </p:nvSpPr>
        <p:spPr>
          <a:xfrm>
            <a:off x="6354389" y="1665117"/>
            <a:ext cx="25312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Получение второго высшего образования или второй специальности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885D8FE-3629-4E3D-B10B-9936D1B5FC93}"/>
              </a:ext>
            </a:extLst>
          </p:cNvPr>
          <p:cNvSpPr/>
          <p:nvPr/>
        </p:nvSpPr>
        <p:spPr>
          <a:xfrm>
            <a:off x="9073021" y="4880816"/>
            <a:ext cx="31899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Исследовательская деятельность</a:t>
            </a:r>
          </a:p>
        </p:txBody>
      </p:sp>
      <p:sp>
        <p:nvSpPr>
          <p:cNvPr id="22" name="Заголовок 17">
            <a:extLst>
              <a:ext uri="{FF2B5EF4-FFF2-40B4-BE49-F238E27FC236}">
                <a16:creationId xmlns:a16="http://schemas.microsoft.com/office/drawing/2014/main" id="{9FDFACBC-6419-482D-9A46-A3B99D740E72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9429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solidFill>
                  <a:schemeClr val="accent1"/>
                </a:solidFill>
              </a:rPr>
              <a:t>Формы самообразования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105665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BC62F0-325A-49FE-B5D9-80CDBA928ED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441" y="1719263"/>
            <a:ext cx="12192000" cy="5138737"/>
          </a:xfr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5DFF6E7-5B5E-4BF0-A392-4385EB2ADE3A}"/>
              </a:ext>
            </a:extLst>
          </p:cNvPr>
          <p:cNvSpPr/>
          <p:nvPr/>
        </p:nvSpPr>
        <p:spPr>
          <a:xfrm>
            <a:off x="1" y="1719262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18AF694-A128-4034-ADE0-EA71FE624A98}"/>
              </a:ext>
            </a:extLst>
          </p:cNvPr>
          <p:cNvSpPr/>
          <p:nvPr/>
        </p:nvSpPr>
        <p:spPr>
          <a:xfrm>
            <a:off x="3048001" y="4288631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EA1A5DA-65F6-4FE2-BAA7-E4B49C2C74A2}"/>
              </a:ext>
            </a:extLst>
          </p:cNvPr>
          <p:cNvSpPr/>
          <p:nvPr/>
        </p:nvSpPr>
        <p:spPr>
          <a:xfrm>
            <a:off x="6096001" y="1719261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7C7F972-7817-4527-B037-2DEFD7E8EAEA}"/>
              </a:ext>
            </a:extLst>
          </p:cNvPr>
          <p:cNvSpPr/>
          <p:nvPr/>
        </p:nvSpPr>
        <p:spPr>
          <a:xfrm>
            <a:off x="9144000" y="4288630"/>
            <a:ext cx="3048000" cy="2569369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BCB96C-9248-414C-8781-07306F8CDA03}"/>
              </a:ext>
            </a:extLst>
          </p:cNvPr>
          <p:cNvSpPr/>
          <p:nvPr/>
        </p:nvSpPr>
        <p:spPr>
          <a:xfrm>
            <a:off x="0" y="1843963"/>
            <a:ext cx="2946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Составление портфолио педагога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88A5D5F-3890-4BE2-A0A7-7FB89E8D2377}"/>
              </a:ext>
            </a:extLst>
          </p:cNvPr>
          <p:cNvSpPr/>
          <p:nvPr/>
        </p:nvSpPr>
        <p:spPr>
          <a:xfrm>
            <a:off x="2945999" y="4554000"/>
            <a:ext cx="32850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Индивидуальная </a:t>
            </a:r>
            <a:r>
              <a:rPr lang="ru-RU" sz="2800" b="1" dirty="0" err="1">
                <a:solidFill>
                  <a:schemeClr val="tx2"/>
                </a:solidFill>
              </a:rPr>
              <a:t>самообразователь</a:t>
            </a:r>
            <a:r>
              <a:rPr lang="ru-RU" sz="2800" b="1" dirty="0">
                <a:solidFill>
                  <a:schemeClr val="tx2"/>
                </a:solidFill>
              </a:rPr>
              <a:t>-ная работа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9379296-3F0A-4A17-AA10-0D4E44223D46}"/>
              </a:ext>
            </a:extLst>
          </p:cNvPr>
          <p:cNvSpPr/>
          <p:nvPr/>
        </p:nvSpPr>
        <p:spPr>
          <a:xfrm>
            <a:off x="6005738" y="2124000"/>
            <a:ext cx="304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Открытый показ образовательной деятельности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885D8FE-3629-4E3D-B10B-9936D1B5FC93}"/>
              </a:ext>
            </a:extLst>
          </p:cNvPr>
          <p:cNvSpPr/>
          <p:nvPr/>
        </p:nvSpPr>
        <p:spPr>
          <a:xfrm>
            <a:off x="9034490" y="4579352"/>
            <a:ext cx="318995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Самоанализ результатов работы</a:t>
            </a:r>
          </a:p>
        </p:txBody>
      </p:sp>
      <p:sp>
        <p:nvSpPr>
          <p:cNvPr id="22" name="Заголовок 17">
            <a:extLst>
              <a:ext uri="{FF2B5EF4-FFF2-40B4-BE49-F238E27FC236}">
                <a16:creationId xmlns:a16="http://schemas.microsoft.com/office/drawing/2014/main" id="{9FDFACBC-6419-482D-9A46-A3B99D740E72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9429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solidFill>
                  <a:schemeClr val="accent1"/>
                </a:solidFill>
              </a:rPr>
              <a:t>Формы самообразования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267054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722ABD0-4603-434F-B884-98E52520B73C}"/>
              </a:ext>
            </a:extLst>
          </p:cNvPr>
          <p:cNvSpPr/>
          <p:nvPr/>
        </p:nvSpPr>
        <p:spPr>
          <a:xfrm>
            <a:off x="235689" y="1382549"/>
            <a:ext cx="2385398" cy="990000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A91CA74-EB91-4124-89FB-7717B06E2A6C}"/>
              </a:ext>
            </a:extLst>
          </p:cNvPr>
          <p:cNvSpPr/>
          <p:nvPr/>
        </p:nvSpPr>
        <p:spPr>
          <a:xfrm>
            <a:off x="2743823" y="1382549"/>
            <a:ext cx="2695163" cy="990000"/>
          </a:xfrm>
          <a:prstGeom prst="round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7">
            <a:extLst>
              <a:ext uri="{FF2B5EF4-FFF2-40B4-BE49-F238E27FC236}">
                <a16:creationId xmlns:a16="http://schemas.microsoft.com/office/drawing/2014/main" id="{A5D74007-E5AE-44D1-B979-130CA500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86" y="365126"/>
            <a:ext cx="12026314" cy="683162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Профессиональные дефициты педагога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F67BCC-FD59-4CE9-87FE-8988FDFC9CEB}"/>
              </a:ext>
            </a:extLst>
          </p:cNvPr>
          <p:cNvSpPr txBox="1"/>
          <p:nvPr/>
        </p:nvSpPr>
        <p:spPr>
          <a:xfrm>
            <a:off x="235689" y="1536548"/>
            <a:ext cx="2385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Предметные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049F60-6991-4C37-B352-CDBBA37E476A}"/>
              </a:ext>
            </a:extLst>
          </p:cNvPr>
          <p:cNvSpPr txBox="1"/>
          <p:nvPr/>
        </p:nvSpPr>
        <p:spPr>
          <a:xfrm>
            <a:off x="2716111" y="1549453"/>
            <a:ext cx="27228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Методические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909D8137-5CFF-461E-AF5B-03199AC7DE5F}"/>
              </a:ext>
            </a:extLst>
          </p:cNvPr>
          <p:cNvSpPr/>
          <p:nvPr/>
        </p:nvSpPr>
        <p:spPr>
          <a:xfrm>
            <a:off x="5572642" y="1391012"/>
            <a:ext cx="2866837" cy="990000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87F68BF6-16DF-46E4-BABF-602D716356A9}"/>
              </a:ext>
            </a:extLst>
          </p:cNvPr>
          <p:cNvSpPr/>
          <p:nvPr/>
        </p:nvSpPr>
        <p:spPr>
          <a:xfrm>
            <a:off x="8585674" y="1390450"/>
            <a:ext cx="3378499" cy="990000"/>
          </a:xfrm>
          <a:prstGeom prst="round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2A0A56-D670-403B-8E4B-CCEFA81FB89C}"/>
              </a:ext>
            </a:extLst>
          </p:cNvPr>
          <p:cNvSpPr txBox="1"/>
          <p:nvPr/>
        </p:nvSpPr>
        <p:spPr>
          <a:xfrm>
            <a:off x="5490779" y="1251722"/>
            <a:ext cx="29487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Психолого-педагогические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D4EDAE-7E3D-4234-9CF0-F5755B7AA744}"/>
              </a:ext>
            </a:extLst>
          </p:cNvPr>
          <p:cNvSpPr txBox="1"/>
          <p:nvPr/>
        </p:nvSpPr>
        <p:spPr>
          <a:xfrm>
            <a:off x="8647815" y="1536548"/>
            <a:ext cx="33784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Коммуникативные</a:t>
            </a:r>
          </a:p>
        </p:txBody>
      </p:sp>
      <p:sp>
        <p:nvSpPr>
          <p:cNvPr id="32" name="Заголовок 17">
            <a:extLst>
              <a:ext uri="{FF2B5EF4-FFF2-40B4-BE49-F238E27FC236}">
                <a16:creationId xmlns:a16="http://schemas.microsoft.com/office/drawing/2014/main" id="{35933C19-6BAA-40C4-8D7A-B3663651C48E}"/>
              </a:ext>
            </a:extLst>
          </p:cNvPr>
          <p:cNvSpPr txBox="1">
            <a:spLocks/>
          </p:cNvSpPr>
          <p:nvPr/>
        </p:nvSpPr>
        <p:spPr>
          <a:xfrm>
            <a:off x="326314" y="2622489"/>
            <a:ext cx="11700000" cy="2698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>
                <a:solidFill>
                  <a:schemeClr val="accent1"/>
                </a:solidFill>
              </a:rPr>
              <a:t>Чтобы выявить профессиональные дефициты и разработать план по их устранению, педагогу могут помочь, например, программа наставничества, профессиональное развитие и курсы повышения квалификации, участие в профессиональных сообществах, форумах и группах в социальных сетях. </a:t>
            </a:r>
          </a:p>
        </p:txBody>
      </p:sp>
    </p:spTree>
    <p:extLst>
      <p:ext uri="{BB962C8B-B14F-4D97-AF65-F5344CB8AC3E}">
        <p14:creationId xmlns:p14="http://schemas.microsoft.com/office/powerpoint/2010/main" val="418539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EF1C5B0-DCA3-4812-A91F-3D7D5E6EB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00" y="279000"/>
            <a:ext cx="4958482" cy="6858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46F64DF-12C9-45C2-8DC7-DD4879C34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7240"/>
            <a:ext cx="5244400" cy="66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BD2FBB-FC2F-4CE0-A5B4-C29428063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00" y="208343"/>
            <a:ext cx="4725000" cy="64413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E224531-E01E-4237-9FC7-79678F339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000" y="208343"/>
            <a:ext cx="46992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7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5976322a44a97ac26d815ee62557e8e28e4d658"/>
</p:tagLst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1823</Words>
  <Application>Microsoft Office PowerPoint</Application>
  <PresentationFormat>Широкоэкранный</PresentationFormat>
  <Paragraphs>150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Montserrat</vt:lpstr>
      <vt:lpstr>Symbol</vt:lpstr>
      <vt:lpstr>system-ui</vt:lpstr>
      <vt:lpstr>Times New Roman</vt:lpstr>
      <vt:lpstr>Тема Office</vt:lpstr>
      <vt:lpstr>Консультация для молодых педагогов «Самообразование учителя-лучшее обучение. Аттестация педагогических работников»</vt:lpstr>
      <vt:lpstr>Самообразование как условие профессионального роста педагога</vt:lpstr>
      <vt:lpstr>Преимущества самообразования учителя</vt:lpstr>
      <vt:lpstr>Направления самообразования педагога</vt:lpstr>
      <vt:lpstr>Презентация PowerPoint</vt:lpstr>
      <vt:lpstr>Презентация PowerPoint</vt:lpstr>
      <vt:lpstr>Профессиональные дефициты педагога </vt:lpstr>
      <vt:lpstr>Презентация PowerPoint</vt:lpstr>
      <vt:lpstr>Презентация PowerPoint</vt:lpstr>
      <vt:lpstr>Презентация PowerPoint</vt:lpstr>
      <vt:lpstr>Ключевая цель аттестации – подтверждение соответствия работников занимаемой ими должности. </vt:lpstr>
      <vt:lpstr>Аттестация педагогических работников</vt:lpstr>
      <vt:lpstr>Как педагогам аттестоваться на квалификационную категорию</vt:lpstr>
      <vt:lpstr>Нормативные документы по аттестации педагогических работников</vt:lpstr>
      <vt:lpstr>Процедура прохождения аттестации</vt:lpstr>
      <vt:lpstr>Первая и высшая квалификационные категории Аттестацию на первую категорию можно пройти уже в первый год работы в данной образовательной организации. Чтобы аттестоваться на высшую категорию, у педагога должна быть первая категория по этой же должности (п. 30 Порядка, утв. приказом Минпросвещения от 24.03.2023 № 196). Для аттестации на первую и высшую квалификационные категории результаты работы педагога сопоставляют с показателями из пунктов 35, 36 Порядка аттестации. </vt:lpstr>
      <vt:lpstr>Помните</vt:lpstr>
      <vt:lpstr>Перечень документов, которые заявитель должен представить в ЕПГУ (гос.услуги):</vt:lpstr>
      <vt:lpstr>Перечень документов, которые заявитель должен представить в ЕПГУ (гос.услуги):</vt:lpstr>
      <vt:lpstr>Перечень документов, которые заявитель должен представить в ЕПГУ (гос.услуги):</vt:lpstr>
      <vt:lpstr>Перечень документов, которые заявитель должен представить в ЕПГУ (гос.услуги):</vt:lpstr>
      <vt:lpstr>Презентация PowerPoint</vt:lpstr>
      <vt:lpstr>Итоги аттестации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Козлова ОП</cp:lastModifiedBy>
  <cp:revision>56</cp:revision>
  <dcterms:created xsi:type="dcterms:W3CDTF">2020-07-14T14:01:38Z</dcterms:created>
  <dcterms:modified xsi:type="dcterms:W3CDTF">2025-12-12T10:37:44Z</dcterms:modified>
</cp:coreProperties>
</file>